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7"/>
  </p:notesMasterIdLst>
  <p:sldIdLst>
    <p:sldId id="491" r:id="rId2"/>
    <p:sldId id="768" r:id="rId3"/>
    <p:sldId id="769" r:id="rId4"/>
    <p:sldId id="292" r:id="rId5"/>
    <p:sldId id="765" r:id="rId6"/>
    <p:sldId id="771" r:id="rId7"/>
    <p:sldId id="763" r:id="rId8"/>
    <p:sldId id="762" r:id="rId9"/>
    <p:sldId id="626" r:id="rId10"/>
    <p:sldId id="320" r:id="rId11"/>
    <p:sldId id="321" r:id="rId12"/>
    <p:sldId id="627" r:id="rId13"/>
    <p:sldId id="628" r:id="rId14"/>
    <p:sldId id="622" r:id="rId15"/>
    <p:sldId id="638" r:id="rId16"/>
    <p:sldId id="650" r:id="rId17"/>
    <p:sldId id="761" r:id="rId18"/>
    <p:sldId id="767" r:id="rId19"/>
    <p:sldId id="644" r:id="rId20"/>
    <p:sldId id="583" r:id="rId21"/>
    <p:sldId id="584" r:id="rId22"/>
    <p:sldId id="585" r:id="rId23"/>
    <p:sldId id="259" r:id="rId24"/>
    <p:sldId id="264" r:id="rId25"/>
    <p:sldId id="586" r:id="rId26"/>
    <p:sldId id="587" r:id="rId27"/>
    <p:sldId id="588" r:id="rId28"/>
    <p:sldId id="266" r:id="rId29"/>
    <p:sldId id="589" r:id="rId30"/>
    <p:sldId id="580" r:id="rId31"/>
    <p:sldId id="555" r:id="rId32"/>
    <p:sldId id="556" r:id="rId33"/>
    <p:sldId id="557" r:id="rId34"/>
    <p:sldId id="558" r:id="rId35"/>
    <p:sldId id="645" r:id="rId36"/>
    <p:sldId id="590" r:id="rId37"/>
    <p:sldId id="581" r:id="rId38"/>
    <p:sldId id="341" r:id="rId39"/>
    <p:sldId id="582" r:id="rId40"/>
    <p:sldId id="636" r:id="rId41"/>
    <p:sldId id="635" r:id="rId42"/>
    <p:sldId id="338" r:id="rId43"/>
    <p:sldId id="591" r:id="rId44"/>
    <p:sldId id="567" r:id="rId45"/>
    <p:sldId id="621" r:id="rId46"/>
    <p:sldId id="766" r:id="rId47"/>
    <p:sldId id="639" r:id="rId48"/>
    <p:sldId id="640" r:id="rId49"/>
    <p:sldId id="772" r:id="rId50"/>
    <p:sldId id="565" r:id="rId51"/>
    <p:sldId id="564" r:id="rId52"/>
    <p:sldId id="563" r:id="rId53"/>
    <p:sldId id="257" r:id="rId54"/>
    <p:sldId id="1554" r:id="rId55"/>
    <p:sldId id="773"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1A1A662-F882-46F8-9D45-C690C7EAAA68}">
          <p14:sldIdLst>
            <p14:sldId id="491"/>
            <p14:sldId id="768"/>
            <p14:sldId id="769"/>
            <p14:sldId id="292"/>
            <p14:sldId id="765"/>
            <p14:sldId id="771"/>
            <p14:sldId id="763"/>
            <p14:sldId id="762"/>
            <p14:sldId id="626"/>
            <p14:sldId id="320"/>
            <p14:sldId id="321"/>
            <p14:sldId id="627"/>
            <p14:sldId id="628"/>
            <p14:sldId id="622"/>
            <p14:sldId id="638"/>
            <p14:sldId id="650"/>
            <p14:sldId id="761"/>
            <p14:sldId id="767"/>
            <p14:sldId id="644"/>
            <p14:sldId id="583"/>
            <p14:sldId id="584"/>
            <p14:sldId id="585"/>
            <p14:sldId id="259"/>
            <p14:sldId id="264"/>
            <p14:sldId id="586"/>
            <p14:sldId id="587"/>
            <p14:sldId id="588"/>
            <p14:sldId id="266"/>
            <p14:sldId id="589"/>
            <p14:sldId id="580"/>
            <p14:sldId id="555"/>
            <p14:sldId id="556"/>
            <p14:sldId id="557"/>
            <p14:sldId id="558"/>
            <p14:sldId id="645"/>
            <p14:sldId id="590"/>
            <p14:sldId id="581"/>
            <p14:sldId id="341"/>
            <p14:sldId id="582"/>
            <p14:sldId id="636"/>
            <p14:sldId id="635"/>
          </p14:sldIdLst>
        </p14:section>
        <p14:section name="Untitled Section" id="{180D1729-7422-474E-A29F-D12ABBFF25E7}">
          <p14:sldIdLst>
            <p14:sldId id="338"/>
            <p14:sldId id="591"/>
            <p14:sldId id="567"/>
            <p14:sldId id="621"/>
            <p14:sldId id="766"/>
            <p14:sldId id="639"/>
            <p14:sldId id="640"/>
            <p14:sldId id="772"/>
            <p14:sldId id="565"/>
            <p14:sldId id="564"/>
            <p14:sldId id="563"/>
            <p14:sldId id="257"/>
            <p14:sldId id="1554"/>
            <p14:sldId id="773"/>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ve salop" initials="ss" lastIdx="1" clrIdx="0"/>
  <p:cmAuthor id="2" name="Steven C Salop" initials="SCS" lastIdx="1" clrIdx="1">
    <p:extLst>
      <p:ext uri="{19B8F6BF-5375-455C-9EA6-DF929625EA0E}">
        <p15:presenceInfo xmlns:p15="http://schemas.microsoft.com/office/powerpoint/2012/main" userId="Steven C Salo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7B7"/>
    <a:srgbClr val="00FF99"/>
    <a:srgbClr val="5B9BD5"/>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1709" autoAdjust="0"/>
  </p:normalViewPr>
  <p:slideViewPr>
    <p:cSldViewPr snapToGrid="0">
      <p:cViewPr varScale="1">
        <p:scale>
          <a:sx n="68" d="100"/>
          <a:sy n="68" d="100"/>
        </p:scale>
        <p:origin x="603" y="48"/>
      </p:cViewPr>
      <p:guideLst>
        <p:guide orient="horz" pos="2160"/>
        <p:guide pos="3840"/>
      </p:guideLst>
    </p:cSldViewPr>
  </p:slideViewPr>
  <p:outlineViewPr>
    <p:cViewPr>
      <p:scale>
        <a:sx n="33" d="100"/>
        <a:sy n="33" d="100"/>
      </p:scale>
      <p:origin x="0" y="83796"/>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1" d="100"/>
          <a:sy n="51" d="100"/>
        </p:scale>
        <p:origin x="2692" y="2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D3684C-C0B3-4D7D-8322-755881833EB1}" type="datetimeFigureOut">
              <a:rPr lang="en-US" smtClean="0"/>
              <a:t>4/30/2023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FC5997-3504-4B37-A938-6FA4C3B2C1A8}" type="slidenum">
              <a:rPr lang="en-US" smtClean="0"/>
              <a:t>‹#›</a:t>
            </a:fld>
            <a:endParaRPr lang="en-US"/>
          </a:p>
        </p:txBody>
      </p:sp>
    </p:spTree>
    <p:extLst>
      <p:ext uri="{BB962C8B-B14F-4D97-AF65-F5344CB8AC3E}">
        <p14:creationId xmlns:p14="http://schemas.microsoft.com/office/powerpoint/2010/main" val="2723861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endParaRPr lang="en-US"/>
          </a:p>
        </p:txBody>
      </p:sp>
      <p:sp>
        <p:nvSpPr>
          <p:cNvPr id="50180" name="Slide Number Placeholder 3"/>
          <p:cNvSpPr>
            <a:spLocks noGrp="1"/>
          </p:cNvSpPr>
          <p:nvPr>
            <p:ph type="sldNum" sz="quarter" idx="5"/>
          </p:nvPr>
        </p:nvSpPr>
        <p:spPr>
          <a:noFill/>
        </p:spPr>
        <p:txBody>
          <a:bodyPr/>
          <a:lstStyle/>
          <a:p>
            <a:fld id="{CC23727A-268E-429A-BE29-B64F53DF1B6A}" type="slidenum">
              <a:rPr lang="en-US" smtClean="0"/>
              <a:pPr/>
              <a:t>2</a:t>
            </a:fld>
            <a:endParaRPr lang="en-US"/>
          </a:p>
        </p:txBody>
      </p:sp>
    </p:spTree>
    <p:extLst>
      <p:ext uri="{BB962C8B-B14F-4D97-AF65-F5344CB8AC3E}">
        <p14:creationId xmlns:p14="http://schemas.microsoft.com/office/powerpoint/2010/main" val="414279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EFC5997-3504-4B37-A938-6FA4C3B2C1A8}" type="slidenum">
              <a:rPr lang="en-US" smtClean="0"/>
              <a:t>4</a:t>
            </a:fld>
            <a:endParaRPr lang="en-US"/>
          </a:p>
        </p:txBody>
      </p:sp>
    </p:spTree>
    <p:extLst>
      <p:ext uri="{BB962C8B-B14F-4D97-AF65-F5344CB8AC3E}">
        <p14:creationId xmlns:p14="http://schemas.microsoft.com/office/powerpoint/2010/main" val="5056018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ECFE7B-EB47-4FDD-9DAA-EC5BB10517D9}" type="slidenum">
              <a:rPr lang="en-US" smtClean="0"/>
              <a:pPr>
                <a:defRPr/>
              </a:pPr>
              <a:t>6</a:t>
            </a:fld>
            <a:endParaRPr lang="en-US"/>
          </a:p>
        </p:txBody>
      </p:sp>
    </p:spTree>
    <p:extLst>
      <p:ext uri="{BB962C8B-B14F-4D97-AF65-F5344CB8AC3E}">
        <p14:creationId xmlns:p14="http://schemas.microsoft.com/office/powerpoint/2010/main" val="4194096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FC5997-3504-4B37-A938-6FA4C3B2C1A8}" type="slidenum">
              <a:rPr lang="en-US" smtClean="0"/>
              <a:t>8</a:t>
            </a:fld>
            <a:endParaRPr lang="en-US"/>
          </a:p>
        </p:txBody>
      </p:sp>
    </p:spTree>
    <p:extLst>
      <p:ext uri="{BB962C8B-B14F-4D97-AF65-F5344CB8AC3E}">
        <p14:creationId xmlns:p14="http://schemas.microsoft.com/office/powerpoint/2010/main" val="2160833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p:spPr>
        <p:txBody>
          <a:bodyPr/>
          <a:lstStyle/>
          <a:p>
            <a:endParaRPr lang="en-US"/>
          </a:p>
        </p:txBody>
      </p:sp>
      <p:sp>
        <p:nvSpPr>
          <p:cNvPr id="82948" name="Slide Number Placeholder 3"/>
          <p:cNvSpPr>
            <a:spLocks noGrp="1"/>
          </p:cNvSpPr>
          <p:nvPr>
            <p:ph type="sldNum" sz="quarter" idx="5"/>
          </p:nvPr>
        </p:nvSpPr>
        <p:spPr>
          <a:noFill/>
        </p:spPr>
        <p:txBody>
          <a:bodyPr/>
          <a:lstStyle/>
          <a:p>
            <a:fld id="{D3B90A86-B95D-411A-AA83-1E762AB4C4CB}" type="slidenum">
              <a:rPr lang="en-US" smtClean="0"/>
              <a:pPr/>
              <a:t>10</a:t>
            </a:fld>
            <a:endParaRPr lang="en-US"/>
          </a:p>
        </p:txBody>
      </p:sp>
    </p:spTree>
    <p:extLst>
      <p:ext uri="{BB962C8B-B14F-4D97-AF65-F5344CB8AC3E}">
        <p14:creationId xmlns:p14="http://schemas.microsoft.com/office/powerpoint/2010/main" val="29186151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p:spPr>
        <p:txBody>
          <a:bodyPr/>
          <a:lstStyle/>
          <a:p>
            <a:endParaRPr lang="en-US"/>
          </a:p>
        </p:txBody>
      </p:sp>
      <p:sp>
        <p:nvSpPr>
          <p:cNvPr id="83972" name="Slide Number Placeholder 3"/>
          <p:cNvSpPr>
            <a:spLocks noGrp="1"/>
          </p:cNvSpPr>
          <p:nvPr>
            <p:ph type="sldNum" sz="quarter" idx="5"/>
          </p:nvPr>
        </p:nvSpPr>
        <p:spPr>
          <a:noFill/>
        </p:spPr>
        <p:txBody>
          <a:bodyPr/>
          <a:lstStyle/>
          <a:p>
            <a:fld id="{DD60B572-A453-4437-BCE3-A73E2432C444}" type="slidenum">
              <a:rPr lang="en-US" smtClean="0"/>
              <a:pPr/>
              <a:t>11</a:t>
            </a:fld>
            <a:endParaRPr lang="en-US"/>
          </a:p>
        </p:txBody>
      </p:sp>
    </p:spTree>
    <p:extLst>
      <p:ext uri="{BB962C8B-B14F-4D97-AF65-F5344CB8AC3E}">
        <p14:creationId xmlns:p14="http://schemas.microsoft.com/office/powerpoint/2010/main" val="27237424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EFC5997-3504-4B37-A938-6FA4C3B2C1A8}" type="slidenum">
              <a:rPr lang="en-US" smtClean="0"/>
              <a:t>55</a:t>
            </a:fld>
            <a:endParaRPr lang="en-US"/>
          </a:p>
        </p:txBody>
      </p:sp>
    </p:spTree>
    <p:extLst>
      <p:ext uri="{BB962C8B-B14F-4D97-AF65-F5344CB8AC3E}">
        <p14:creationId xmlns:p14="http://schemas.microsoft.com/office/powerpoint/2010/main" val="2928512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36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7CBF9DBE-DA26-43B3-A7F1-753337EE74BA}"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
        <p:nvSpPr>
          <p:cNvPr id="8" name="Content Placeholder 7">
            <a:extLst>
              <a:ext uri="{FF2B5EF4-FFF2-40B4-BE49-F238E27FC236}">
                <a16:creationId xmlns:a16="http://schemas.microsoft.com/office/drawing/2014/main" id="{C7DFAD23-52B0-4C6E-AEFD-3B5F60C8DE71}"/>
              </a:ext>
            </a:extLst>
          </p:cNvPr>
          <p:cNvSpPr>
            <a:spLocks noGrp="1"/>
          </p:cNvSpPr>
          <p:nvPr>
            <p:ph sz="quarter" idx="13"/>
          </p:nvPr>
        </p:nvSpPr>
        <p:spPr>
          <a:xfrm>
            <a:off x="3487738" y="2300288"/>
            <a:ext cx="46037" cy="46037"/>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31113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74B43A2-C815-4F43-8D71-8C799DD45F13}"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718009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9F00DF2-FB31-4E52-AB61-832C24B285EA}"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42631886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1D83C-B264-4EE0-AF99-4CCC1A85B17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D54562B-A01F-47A5-B72E-5B0328588A9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821192-B0E0-436E-AADC-43178CD29F4D}"/>
              </a:ext>
            </a:extLst>
          </p:cNvPr>
          <p:cNvSpPr>
            <a:spLocks noGrp="1"/>
          </p:cNvSpPr>
          <p:nvPr>
            <p:ph type="dt" sz="half" idx="10"/>
          </p:nvPr>
        </p:nvSpPr>
        <p:spPr/>
        <p:txBody>
          <a:bodyPr/>
          <a:lstStyle/>
          <a:p>
            <a:fld id="{44DDB5B0-85A4-4FEC-9322-4C6D95D0C6CC}" type="datetimeFigureOut">
              <a:rPr lang="en-US" smtClean="0"/>
              <a:t>4/30/2023</a:t>
            </a:fld>
            <a:endParaRPr lang="en-US"/>
          </a:p>
        </p:txBody>
      </p:sp>
      <p:sp>
        <p:nvSpPr>
          <p:cNvPr id="5" name="Footer Placeholder 4">
            <a:extLst>
              <a:ext uri="{FF2B5EF4-FFF2-40B4-BE49-F238E27FC236}">
                <a16:creationId xmlns:a16="http://schemas.microsoft.com/office/drawing/2014/main" id="{FA8C6156-E433-4633-9293-E54F9E7CFB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DC9670-6E8A-4DC7-811C-15A3D07F2B80}"/>
              </a:ext>
            </a:extLst>
          </p:cNvPr>
          <p:cNvSpPr>
            <a:spLocks noGrp="1"/>
          </p:cNvSpPr>
          <p:nvPr>
            <p:ph type="sldNum" sz="quarter" idx="12"/>
          </p:nvPr>
        </p:nvSpPr>
        <p:spPr/>
        <p:txBody>
          <a:bodyPr/>
          <a:lstStyle/>
          <a:p>
            <a:fld id="{64475818-8A81-422D-9559-00A24F2A7BEE}" type="slidenum">
              <a:rPr lang="en-US" smtClean="0"/>
              <a:t>‹#›</a:t>
            </a:fld>
            <a:endParaRPr lang="en-US"/>
          </a:p>
        </p:txBody>
      </p:sp>
    </p:spTree>
    <p:extLst>
      <p:ext uri="{BB962C8B-B14F-4D97-AF65-F5344CB8AC3E}">
        <p14:creationId xmlns:p14="http://schemas.microsoft.com/office/powerpoint/2010/main" val="403213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8849CC1-12DA-400F-A8DC-45630E9B93DC}"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224362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6FB9B6-EEE8-479E-A5E6-85B665F6F05C}"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470457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62FBCFB-1B1F-4BE1-8ACF-CF4A324E105E}"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331716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BEF9D3B-B8E5-4C4F-98E2-1606DF2263F9}" type="datetime1">
              <a:rPr lang="en-US" smtClean="0"/>
              <a:t>4/30/2023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214038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F7D9058-D2ED-4594-B772-AF98AB067BE6}" type="datetime1">
              <a:rPr lang="en-US" smtClean="0"/>
              <a:t>4/30/2023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3115644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F7C548-91CC-4FE7-9B72-C6855C990E53}" type="datetime1">
              <a:rPr lang="en-US" smtClean="0"/>
              <a:t>4/30/2023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408782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EC14CDB-9A27-41D2-A078-540B5F345D07}"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983500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61E8F83-F9F1-4D09-ABCC-9E0220556FC0}"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397391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98A7CE-A5CA-406C-9F0A-79A9EE747ED7}" type="datetime1">
              <a:rPr lang="en-US" smtClean="0"/>
              <a:t>4/30/2023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FA0A93-60EE-4E9D-852F-604094E61050}" type="slidenum">
              <a:rPr lang="en-US" smtClean="0"/>
              <a:t>‹#›</a:t>
            </a:fld>
            <a:endParaRPr lang="en-US"/>
          </a:p>
        </p:txBody>
      </p:sp>
    </p:spTree>
    <p:extLst>
      <p:ext uri="{BB962C8B-B14F-4D97-AF65-F5344CB8AC3E}">
        <p14:creationId xmlns:p14="http://schemas.microsoft.com/office/powerpoint/2010/main" val="34445251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9073D-3D11-46AB-A613-F8BA40F9B995}"/>
              </a:ext>
            </a:extLst>
          </p:cNvPr>
          <p:cNvSpPr>
            <a:spLocks noGrp="1"/>
          </p:cNvSpPr>
          <p:nvPr>
            <p:ph type="ctrTitle"/>
          </p:nvPr>
        </p:nvSpPr>
        <p:spPr>
          <a:xfrm>
            <a:off x="1274735" y="3754169"/>
            <a:ext cx="10105534" cy="2443320"/>
          </a:xfrm>
        </p:spPr>
        <p:txBody>
          <a:bodyPr>
            <a:noAutofit/>
          </a:bodyPr>
          <a:lstStyle/>
          <a:p>
            <a:br>
              <a:rPr lang="en-US" sz="3200" dirty="0"/>
            </a:br>
            <a:br>
              <a:rPr lang="en-US" sz="3200" dirty="0"/>
            </a:br>
            <a:br>
              <a:rPr lang="en-US" sz="3200" dirty="0"/>
            </a:br>
            <a:br>
              <a:rPr lang="en-US" sz="3200" dirty="0"/>
            </a:br>
            <a:r>
              <a:rPr lang="en-US" sz="3200" dirty="0"/>
              <a:t>Topic 12</a:t>
            </a:r>
            <a:br>
              <a:rPr lang="en-US" sz="3200" dirty="0"/>
            </a:br>
            <a:br>
              <a:rPr lang="en-US" sz="3200" dirty="0"/>
            </a:br>
            <a:r>
              <a:rPr lang="en-US" sz="3200" dirty="0"/>
              <a:t>Unilateral Effects Merger Analysis</a:t>
            </a:r>
            <a:br>
              <a:rPr lang="en-US" sz="3200" dirty="0"/>
            </a:br>
            <a:br>
              <a:rPr lang="en-US" sz="3200" dirty="0"/>
            </a:br>
            <a:br>
              <a:rPr lang="en-US" sz="3200" dirty="0"/>
            </a:br>
            <a:r>
              <a:rPr lang="en-US" sz="3200" dirty="0"/>
              <a:t>Professor Steven Salop</a:t>
            </a:r>
            <a:br>
              <a:rPr lang="en-US" sz="3200" dirty="0"/>
            </a:br>
            <a:r>
              <a:rPr lang="en-US" sz="3200" dirty="0"/>
              <a:t>Antitrust Econ &amp; Law</a:t>
            </a:r>
            <a:br>
              <a:rPr lang="en-US" sz="3200" dirty="0"/>
            </a:br>
            <a:r>
              <a:rPr lang="en-US" sz="3200" dirty="0"/>
              <a:t>Fall 2021</a:t>
            </a:r>
            <a:br>
              <a:rPr lang="en-US" sz="3200" dirty="0"/>
            </a:br>
            <a:br>
              <a:rPr lang="en-US" sz="3200" dirty="0"/>
            </a:br>
            <a:br>
              <a:rPr lang="en-US" sz="3200" dirty="0"/>
            </a:br>
            <a:br>
              <a:rPr lang="en-US" sz="3200" dirty="0"/>
            </a:br>
            <a:endParaRPr lang="en-US" sz="1800" dirty="0"/>
          </a:p>
        </p:txBody>
      </p:sp>
      <p:sp>
        <p:nvSpPr>
          <p:cNvPr id="3" name="Subtitle 2">
            <a:extLst>
              <a:ext uri="{FF2B5EF4-FFF2-40B4-BE49-F238E27FC236}">
                <a16:creationId xmlns:a16="http://schemas.microsoft.com/office/drawing/2014/main" id="{3C8174BC-9DF0-4CF0-BFE8-1E5AF7F9D82D}"/>
              </a:ext>
            </a:extLst>
          </p:cNvPr>
          <p:cNvSpPr>
            <a:spLocks noGrp="1"/>
          </p:cNvSpPr>
          <p:nvPr>
            <p:ph type="subTitle" idx="1"/>
          </p:nvPr>
        </p:nvSpPr>
        <p:spPr>
          <a:xfrm>
            <a:off x="1410878" y="1913641"/>
            <a:ext cx="9144000" cy="4843021"/>
          </a:xfrm>
        </p:spPr>
        <p:txBody>
          <a:bodyPr/>
          <a:lstStyle/>
          <a:p>
            <a:r>
              <a:rPr lang="en-US" dirty="0"/>
              <a:t>  </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5404391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7"/>
          <p:cNvSpPr>
            <a:spLocks noGrp="1"/>
          </p:cNvSpPr>
          <p:nvPr>
            <p:ph type="title"/>
          </p:nvPr>
        </p:nvSpPr>
        <p:spPr>
          <a:xfrm>
            <a:off x="621265" y="494689"/>
            <a:ext cx="10765487" cy="898525"/>
          </a:xfrm>
        </p:spPr>
        <p:txBody>
          <a:bodyPr>
            <a:noAutofit/>
          </a:bodyPr>
          <a:lstStyle/>
          <a:p>
            <a:r>
              <a:rPr lang="en-US" dirty="0"/>
              <a:t>The First </a:t>
            </a:r>
            <a:r>
              <a:rPr lang="en-US" i="1" dirty="0"/>
              <a:t>Successful </a:t>
            </a:r>
            <a:r>
              <a:rPr lang="en-US" dirty="0"/>
              <a:t>Unilateral Effects Case: </a:t>
            </a:r>
            <a:br>
              <a:rPr lang="en-US" dirty="0"/>
            </a:br>
            <a:r>
              <a:rPr lang="en-US" i="1" dirty="0"/>
              <a:t>Staples </a:t>
            </a:r>
            <a:r>
              <a:rPr lang="en-US" dirty="0"/>
              <a:t>(1997) </a:t>
            </a:r>
            <a:r>
              <a:rPr lang="en-US" sz="2000" i="1" dirty="0">
                <a:solidFill>
                  <a:srgbClr val="00B0F0"/>
                </a:solidFill>
              </a:rPr>
              <a:t>(p. 779)</a:t>
            </a:r>
            <a:endParaRPr lang="en-US" i="1" dirty="0">
              <a:solidFill>
                <a:srgbClr val="00B0F0"/>
              </a:solidFill>
            </a:endParaRPr>
          </a:p>
        </p:txBody>
      </p:sp>
      <p:sp>
        <p:nvSpPr>
          <p:cNvPr id="39939" name="Content Placeholder 8"/>
          <p:cNvSpPr>
            <a:spLocks noGrp="1"/>
          </p:cNvSpPr>
          <p:nvPr>
            <p:ph idx="1"/>
          </p:nvPr>
        </p:nvSpPr>
        <p:spPr>
          <a:xfrm>
            <a:off x="590783" y="1676399"/>
            <a:ext cx="9762891" cy="5248275"/>
          </a:xfrm>
        </p:spPr>
        <p:txBody>
          <a:bodyPr>
            <a:normAutofit fontScale="85000" lnSpcReduction="20000"/>
          </a:bodyPr>
          <a:lstStyle/>
          <a:p>
            <a:pPr>
              <a:lnSpc>
                <a:spcPct val="100000"/>
              </a:lnSpc>
            </a:pPr>
            <a:r>
              <a:rPr lang="en-US" i="1" dirty="0"/>
              <a:t>Staples </a:t>
            </a:r>
            <a:r>
              <a:rPr lang="en-US" dirty="0"/>
              <a:t>Opinion focuses on market definition</a:t>
            </a:r>
          </a:p>
          <a:p>
            <a:pPr lvl="1">
              <a:lnSpc>
                <a:spcPct val="100000"/>
              </a:lnSpc>
            </a:pPr>
            <a:r>
              <a:rPr lang="en-US" sz="2300" b="1" i="1" dirty="0">
                <a:solidFill>
                  <a:srgbClr val="C00000"/>
                </a:solidFill>
              </a:rPr>
              <a:t>But unilateral effects was the driving force!</a:t>
            </a:r>
          </a:p>
          <a:p>
            <a:pPr>
              <a:lnSpc>
                <a:spcPct val="100000"/>
              </a:lnSpc>
            </a:pPr>
            <a:r>
              <a:rPr lang="en-US" dirty="0"/>
              <a:t>Unilateral effects theory </a:t>
            </a:r>
          </a:p>
          <a:p>
            <a:pPr lvl="1">
              <a:lnSpc>
                <a:spcPct val="100000"/>
              </a:lnSpc>
            </a:pPr>
            <a:r>
              <a:rPr lang="en-US" sz="2100" dirty="0"/>
              <a:t>Merged firm will have unilateral incentive and ability to raise prices, </a:t>
            </a:r>
            <a:r>
              <a:rPr lang="en-US" sz="2100" b="1" i="1" dirty="0">
                <a:solidFill>
                  <a:srgbClr val="0070C0"/>
                </a:solidFill>
              </a:rPr>
              <a:t>even if rivals do not follow by raising their own prices</a:t>
            </a:r>
          </a:p>
          <a:p>
            <a:pPr lvl="1">
              <a:lnSpc>
                <a:spcPct val="100000"/>
              </a:lnSpc>
            </a:pPr>
            <a:r>
              <a:rPr lang="en-US" sz="2200" dirty="0"/>
              <a:t>Staples, Depot and Max are closest (differentiated) substitutes</a:t>
            </a:r>
          </a:p>
          <a:p>
            <a:pPr>
              <a:lnSpc>
                <a:spcPct val="100000"/>
              </a:lnSpc>
            </a:pPr>
            <a:r>
              <a:rPr lang="en-US" dirty="0"/>
              <a:t>Relevant product market</a:t>
            </a:r>
          </a:p>
          <a:p>
            <a:pPr lvl="1">
              <a:lnSpc>
                <a:spcPct val="100000"/>
              </a:lnSpc>
            </a:pPr>
            <a:r>
              <a:rPr lang="en-US" sz="2200" u="sng" dirty="0"/>
              <a:t>FTC</a:t>
            </a:r>
            <a:r>
              <a:rPr lang="en-US" sz="2200" dirty="0"/>
              <a:t>: “</a:t>
            </a:r>
            <a:r>
              <a:rPr lang="en-US" sz="2200" i="1" dirty="0"/>
              <a:t>sale of consumable office supplies through office superstores</a:t>
            </a:r>
            <a:r>
              <a:rPr lang="en-US" sz="2200" dirty="0"/>
              <a:t>”</a:t>
            </a:r>
          </a:p>
          <a:p>
            <a:pPr lvl="1">
              <a:lnSpc>
                <a:spcPct val="100000"/>
              </a:lnSpc>
            </a:pPr>
            <a:r>
              <a:rPr lang="en-US" sz="2200" u="sng" dirty="0"/>
              <a:t>Parties</a:t>
            </a:r>
            <a:r>
              <a:rPr lang="en-US" sz="2200" dirty="0"/>
              <a:t>: “</a:t>
            </a:r>
            <a:r>
              <a:rPr lang="en-US" sz="2200" i="1" dirty="0"/>
              <a:t>all office products</a:t>
            </a:r>
            <a:r>
              <a:rPr lang="en-US" sz="2200" dirty="0"/>
              <a:t>” sold anywhere </a:t>
            </a:r>
            <a:r>
              <a:rPr lang="en-US" sz="2200" dirty="0">
                <a:sym typeface="Wingdings" panose="05000000000000000000" pitchFamily="2" charset="2"/>
              </a:rPr>
              <a:t></a:t>
            </a:r>
            <a:r>
              <a:rPr lang="en-US" sz="2200" dirty="0"/>
              <a:t> 5.5% share</a:t>
            </a:r>
          </a:p>
          <a:p>
            <a:pPr lvl="1">
              <a:lnSpc>
                <a:spcPct val="100000"/>
              </a:lnSpc>
            </a:pPr>
            <a:r>
              <a:rPr lang="en-US" sz="2200" dirty="0"/>
              <a:t>Geographic markets were local</a:t>
            </a:r>
          </a:p>
          <a:p>
            <a:pPr>
              <a:lnSpc>
                <a:spcPct val="100000"/>
              </a:lnSpc>
            </a:pPr>
            <a:r>
              <a:rPr lang="en-US" dirty="0"/>
              <a:t>Key role of “direct evidence” (actual prices, depending whether Staples and Depot competed)</a:t>
            </a:r>
          </a:p>
          <a:p>
            <a:pPr lvl="1">
              <a:lnSpc>
                <a:spcPct val="100000"/>
              </a:lnSpc>
            </a:pPr>
            <a:r>
              <a:rPr lang="en-US" sz="2200" b="1" i="1" dirty="0">
                <a:solidFill>
                  <a:srgbClr val="C00000"/>
                </a:solidFill>
              </a:rPr>
              <a:t>“Natural experiment” </a:t>
            </a:r>
          </a:p>
          <a:p>
            <a:pPr lvl="1">
              <a:lnSpc>
                <a:spcPct val="100000"/>
              </a:lnSpc>
            </a:pPr>
            <a:r>
              <a:rPr lang="en-US" sz="2200" dirty="0"/>
              <a:t>Used Scanner pricing data across geographies and over time</a:t>
            </a:r>
          </a:p>
          <a:p>
            <a:pPr lvl="1">
              <a:lnSpc>
                <a:spcPct val="100000"/>
              </a:lnSpc>
            </a:pPr>
            <a:r>
              <a:rPr lang="en-US" sz="2200" dirty="0"/>
              <a:t>Evidence also included internal pricing documents and other evidence of pricing conduct</a:t>
            </a:r>
          </a:p>
        </p:txBody>
      </p:sp>
      <p:sp>
        <p:nvSpPr>
          <p:cNvPr id="39940" name="Slide Number Placeholder 6"/>
          <p:cNvSpPr>
            <a:spLocks noGrp="1"/>
          </p:cNvSpPr>
          <p:nvPr>
            <p:ph type="sldNum" sz="quarter" idx="12"/>
          </p:nvPr>
        </p:nvSpPr>
        <p:spPr>
          <a:noFill/>
        </p:spPr>
        <p:txBody>
          <a:bodyPr/>
          <a:lstStyle/>
          <a:p>
            <a:fld id="{76545B6A-BE9A-458C-9C3C-7465B189334A}" type="slidenum">
              <a:rPr lang="en-US" smtClean="0"/>
              <a:pPr/>
              <a:t>10</a:t>
            </a:fld>
            <a:endParaRPr lang="en-US"/>
          </a:p>
        </p:txBody>
      </p:sp>
      <p:pic>
        <p:nvPicPr>
          <p:cNvPr id="2" name="Picture 1">
            <a:extLst>
              <a:ext uri="{FF2B5EF4-FFF2-40B4-BE49-F238E27FC236}">
                <a16:creationId xmlns:a16="http://schemas.microsoft.com/office/drawing/2014/main" id="{512F5B04-2D53-452C-886D-9C45781CFDE1}"/>
              </a:ext>
            </a:extLst>
          </p:cNvPr>
          <p:cNvPicPr>
            <a:picLocks noChangeAspect="1"/>
          </p:cNvPicPr>
          <p:nvPr/>
        </p:nvPicPr>
        <p:blipFill>
          <a:blip r:embed="rId3"/>
          <a:stretch>
            <a:fillRect/>
          </a:stretch>
        </p:blipFill>
        <p:spPr>
          <a:xfrm>
            <a:off x="8254390" y="136525"/>
            <a:ext cx="1727810" cy="934717"/>
          </a:xfrm>
          <a:prstGeom prst="rect">
            <a:avLst/>
          </a:prstGeom>
        </p:spPr>
      </p:pic>
      <p:pic>
        <p:nvPicPr>
          <p:cNvPr id="4" name="Picture 3">
            <a:extLst>
              <a:ext uri="{FF2B5EF4-FFF2-40B4-BE49-F238E27FC236}">
                <a16:creationId xmlns:a16="http://schemas.microsoft.com/office/drawing/2014/main" id="{9B9EDED7-DC63-4FD8-8F65-D890281C51F3}"/>
              </a:ext>
            </a:extLst>
          </p:cNvPr>
          <p:cNvPicPr>
            <a:picLocks noChangeAspect="1"/>
          </p:cNvPicPr>
          <p:nvPr/>
        </p:nvPicPr>
        <p:blipFill>
          <a:blip r:embed="rId4"/>
          <a:stretch>
            <a:fillRect/>
          </a:stretch>
        </p:blipFill>
        <p:spPr>
          <a:xfrm>
            <a:off x="10151076" y="408169"/>
            <a:ext cx="1066800" cy="1071563"/>
          </a:xfrm>
          <a:prstGeom prst="rect">
            <a:avLst/>
          </a:prstGeom>
        </p:spPr>
      </p:pic>
      <p:sp>
        <p:nvSpPr>
          <p:cNvPr id="7" name="TextBox 6">
            <a:extLst>
              <a:ext uri="{FF2B5EF4-FFF2-40B4-BE49-F238E27FC236}">
                <a16:creationId xmlns:a16="http://schemas.microsoft.com/office/drawing/2014/main" id="{DF22CEFE-90ED-4714-AD8D-A8F76321B266}"/>
              </a:ext>
            </a:extLst>
          </p:cNvPr>
          <p:cNvSpPr txBox="1"/>
          <p:nvPr/>
        </p:nvSpPr>
        <p:spPr>
          <a:xfrm>
            <a:off x="9773215" y="3192874"/>
            <a:ext cx="2394587" cy="923330"/>
          </a:xfrm>
          <a:prstGeom prst="rect">
            <a:avLst/>
          </a:prstGeom>
          <a:solidFill>
            <a:srgbClr val="FFC000"/>
          </a:solidFill>
          <a:ln w="38100">
            <a:solidFill>
              <a:srgbClr val="0070C0"/>
            </a:solidFill>
          </a:ln>
        </p:spPr>
        <p:txBody>
          <a:bodyPr wrap="square" rtlCol="0">
            <a:spAutoFit/>
          </a:bodyPr>
          <a:lstStyle/>
          <a:p>
            <a:r>
              <a:rPr lang="en-US" b="1" i="1" dirty="0">
                <a:solidFill>
                  <a:srgbClr val="0070C0"/>
                </a:solidFill>
              </a:rPr>
              <a:t>This is what makes it “unilateral” rather than “coordinated”</a:t>
            </a:r>
          </a:p>
        </p:txBody>
      </p:sp>
      <p:cxnSp>
        <p:nvCxnSpPr>
          <p:cNvPr id="8" name="Straight Arrow Connector 7">
            <a:extLst>
              <a:ext uri="{FF2B5EF4-FFF2-40B4-BE49-F238E27FC236}">
                <a16:creationId xmlns:a16="http://schemas.microsoft.com/office/drawing/2014/main" id="{10A0E4E3-D61F-46FE-85CA-16C1CF92992F}"/>
              </a:ext>
            </a:extLst>
          </p:cNvPr>
          <p:cNvCxnSpPr>
            <a:cxnSpLocks/>
          </p:cNvCxnSpPr>
          <p:nvPr/>
        </p:nvCxnSpPr>
        <p:spPr>
          <a:xfrm flipH="1" flipV="1">
            <a:off x="8732532" y="3128825"/>
            <a:ext cx="771525" cy="36512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64582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718457" y="329515"/>
            <a:ext cx="10148207" cy="1099236"/>
          </a:xfrm>
        </p:spPr>
        <p:txBody>
          <a:bodyPr>
            <a:normAutofit/>
          </a:bodyPr>
          <a:lstStyle/>
          <a:p>
            <a:r>
              <a:rPr lang="en-US" sz="3200" i="1" dirty="0"/>
              <a:t>Staples</a:t>
            </a:r>
            <a:r>
              <a:rPr lang="en-US" sz="3200" dirty="0"/>
              <a:t> Unilateral Effects and Market Definition Evidence</a:t>
            </a:r>
            <a:endParaRPr lang="en-US" sz="3200" i="1" dirty="0"/>
          </a:p>
        </p:txBody>
      </p:sp>
      <p:sp>
        <p:nvSpPr>
          <p:cNvPr id="40963" name="Content Placeholder 2"/>
          <p:cNvSpPr>
            <a:spLocks noGrp="1"/>
          </p:cNvSpPr>
          <p:nvPr>
            <p:ph idx="1"/>
          </p:nvPr>
        </p:nvSpPr>
        <p:spPr>
          <a:xfrm>
            <a:off x="718457" y="1428751"/>
            <a:ext cx="9960428" cy="5036074"/>
          </a:xfrm>
        </p:spPr>
        <p:txBody>
          <a:bodyPr>
            <a:normAutofit fontScale="92500" lnSpcReduction="10000"/>
          </a:bodyPr>
          <a:lstStyle/>
          <a:p>
            <a:r>
              <a:rPr lang="en-US" dirty="0">
                <a:solidFill>
                  <a:srgbClr val="C00000"/>
                </a:solidFill>
              </a:rPr>
              <a:t>Essentially an Integrated Approach </a:t>
            </a:r>
            <a:endParaRPr lang="en-US" i="1" dirty="0">
              <a:solidFill>
                <a:srgbClr val="00B0F0"/>
              </a:solidFill>
            </a:endParaRPr>
          </a:p>
          <a:p>
            <a:pPr lvl="1"/>
            <a:r>
              <a:rPr lang="en-US" dirty="0"/>
              <a:t>Effects empirical evidence &amp; market definition evidence identical </a:t>
            </a:r>
          </a:p>
          <a:p>
            <a:pPr lvl="1"/>
            <a:r>
              <a:rPr lang="en-US" i="1" dirty="0">
                <a:highlight>
                  <a:srgbClr val="FFFF00"/>
                </a:highlight>
              </a:rPr>
              <a:t>Evidence Reinforcing: Proof of anticompetitive effects also proves narrow market definition and high concentration</a:t>
            </a:r>
            <a:endParaRPr lang="en-US" b="1" i="1" dirty="0">
              <a:highlight>
                <a:srgbClr val="FFFF00"/>
              </a:highlight>
            </a:endParaRPr>
          </a:p>
          <a:p>
            <a:r>
              <a:rPr lang="en-US" dirty="0"/>
              <a:t>Clearly close head-to-head competitors</a:t>
            </a:r>
          </a:p>
          <a:p>
            <a:pPr lvl="1"/>
            <a:r>
              <a:rPr lang="en-US" dirty="0"/>
              <a:t>Similar (and unique) store layouts and targeted customers</a:t>
            </a:r>
          </a:p>
          <a:p>
            <a:pPr lvl="1"/>
            <a:r>
              <a:rPr lang="en-US" dirty="0"/>
              <a:t>Monitor each other and define price zones around each other</a:t>
            </a:r>
          </a:p>
          <a:p>
            <a:r>
              <a:rPr lang="en-US" dirty="0">
                <a:solidFill>
                  <a:srgbClr val="C00000"/>
                </a:solidFill>
              </a:rPr>
              <a:t>Actual Pricing Data – Natural experiments</a:t>
            </a:r>
          </a:p>
          <a:p>
            <a:pPr lvl="1"/>
            <a:r>
              <a:rPr lang="en-US" dirty="0"/>
              <a:t>Prices lower when there was competition among superstores </a:t>
            </a:r>
          </a:p>
          <a:p>
            <a:pPr lvl="1"/>
            <a:r>
              <a:rPr lang="en-US" dirty="0"/>
              <a:t>Prices not lower when there was more non-superstore competition (Walmart, </a:t>
            </a:r>
            <a:r>
              <a:rPr lang="en-US" dirty="0" err="1"/>
              <a:t>etc</a:t>
            </a:r>
            <a:r>
              <a:rPr lang="en-US" dirty="0"/>
              <a:t>)</a:t>
            </a:r>
          </a:p>
          <a:p>
            <a:pPr lvl="1"/>
            <a:r>
              <a:rPr lang="en-US" dirty="0"/>
              <a:t>Reduce prices when entry of rival superstore (or when anticipate entry)</a:t>
            </a:r>
          </a:p>
          <a:p>
            <a:r>
              <a:rPr lang="en-US" dirty="0"/>
              <a:t>HHI high (given narrow product market definition flowing from pricing and other evidence)</a:t>
            </a:r>
          </a:p>
          <a:p>
            <a:pPr lvl="1"/>
            <a:r>
              <a:rPr lang="en-US" dirty="0"/>
              <a:t>3-2 or 2-1 in various local markets</a:t>
            </a:r>
          </a:p>
        </p:txBody>
      </p:sp>
      <p:sp>
        <p:nvSpPr>
          <p:cNvPr id="40964" name="Slide Number Placeholder 3"/>
          <p:cNvSpPr>
            <a:spLocks noGrp="1"/>
          </p:cNvSpPr>
          <p:nvPr>
            <p:ph type="sldNum" sz="quarter" idx="12"/>
          </p:nvPr>
        </p:nvSpPr>
        <p:spPr>
          <a:noFill/>
        </p:spPr>
        <p:txBody>
          <a:bodyPr/>
          <a:lstStyle/>
          <a:p>
            <a:fld id="{27F9C315-F42C-407E-BD41-1D5CA20AEC7E}" type="slidenum">
              <a:rPr lang="en-US" smtClean="0"/>
              <a:pPr/>
              <a:t>11</a:t>
            </a:fld>
            <a:endParaRPr lang="en-US"/>
          </a:p>
        </p:txBody>
      </p:sp>
    </p:spTree>
    <p:extLst>
      <p:ext uri="{BB962C8B-B14F-4D97-AF65-F5344CB8AC3E}">
        <p14:creationId xmlns:p14="http://schemas.microsoft.com/office/powerpoint/2010/main" val="13277962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FE6635-F02C-4F6F-BDF8-898708A557A6}"/>
              </a:ext>
            </a:extLst>
          </p:cNvPr>
          <p:cNvSpPr>
            <a:spLocks noGrp="1"/>
          </p:cNvSpPr>
          <p:nvPr>
            <p:ph type="title"/>
          </p:nvPr>
        </p:nvSpPr>
        <p:spPr>
          <a:xfrm>
            <a:off x="361950" y="-207808"/>
            <a:ext cx="10515600" cy="1325563"/>
          </a:xfrm>
        </p:spPr>
        <p:txBody>
          <a:bodyPr/>
          <a:lstStyle/>
          <a:p>
            <a:r>
              <a:rPr lang="en-US" i="1" dirty="0"/>
              <a:t>Staples </a:t>
            </a:r>
            <a:r>
              <a:rPr lang="en-US" dirty="0"/>
              <a:t>Pricing Evidence</a:t>
            </a:r>
          </a:p>
        </p:txBody>
      </p:sp>
      <p:sp>
        <p:nvSpPr>
          <p:cNvPr id="3" name="Content Placeholder 2">
            <a:extLst>
              <a:ext uri="{FF2B5EF4-FFF2-40B4-BE49-F238E27FC236}">
                <a16:creationId xmlns:a16="http://schemas.microsoft.com/office/drawing/2014/main" id="{A7FAF005-EB1E-4D1B-910A-4B7354BCCB1D}"/>
              </a:ext>
            </a:extLst>
          </p:cNvPr>
          <p:cNvSpPr>
            <a:spLocks noGrp="1"/>
          </p:cNvSpPr>
          <p:nvPr>
            <p:ph idx="1"/>
          </p:nvPr>
        </p:nvSpPr>
        <p:spPr>
          <a:xfrm>
            <a:off x="129560" y="833536"/>
            <a:ext cx="8343507" cy="5887939"/>
          </a:xfrm>
        </p:spPr>
        <p:txBody>
          <a:bodyPr>
            <a:normAutofit lnSpcReduction="10000"/>
          </a:bodyPr>
          <a:lstStyle/>
          <a:p>
            <a:r>
              <a:rPr lang="en-US" sz="1600" b="1" dirty="0">
                <a:solidFill>
                  <a:srgbClr val="C00000"/>
                </a:solidFill>
              </a:rPr>
              <a:t>“Much of the evidence already discussed with respect to defining the relevant product market also indicates that the merger would likely have an anti-competitive effect.” </a:t>
            </a:r>
          </a:p>
          <a:p>
            <a:r>
              <a:rPr lang="en-US" sz="1600" dirty="0">
                <a:solidFill>
                  <a:srgbClr val="C00000"/>
                </a:solidFill>
              </a:rPr>
              <a:t>The evidence of the </a:t>
            </a:r>
            <a:r>
              <a:rPr lang="en-US" sz="1600" b="1" dirty="0">
                <a:solidFill>
                  <a:srgbClr val="C00000"/>
                </a:solidFill>
              </a:rPr>
              <a:t>defendants’ own current pricing practices</a:t>
            </a:r>
            <a:r>
              <a:rPr lang="en-US" sz="1600" dirty="0"/>
              <a:t>, for example, shows that an office superstore chain facing no competition from other superstores has the ability to profitably raise prices for consumable office supplies above competitive levels. The fact that Staples and Office Depot both charge higher prices where they face no superstore competition demonstrates that an office superstore can raise prices above competitive levels. </a:t>
            </a:r>
          </a:p>
          <a:p>
            <a:r>
              <a:rPr lang="en-US" sz="1600" dirty="0"/>
              <a:t>The evidence also shows that defendants also change their price zones when faced with entry of another office superstore, but do not do so for other retailers. Since prices are significantly lower in markets where Staples and Office Depot compete, eliminating this competition with one another would free the parties to charge higher prices in those markets, especially those in which the combined entity would be the sole office superstore. </a:t>
            </a:r>
          </a:p>
          <a:p>
            <a:r>
              <a:rPr lang="en-US" sz="1600" b="1" dirty="0">
                <a:solidFill>
                  <a:srgbClr val="C00000"/>
                </a:solidFill>
              </a:rPr>
              <a:t>In addition, allowing the defendants to merge would eliminate significant future competition. Absent the merger, the firms are likely, and in fact have planned, to enter more of each other’s markets, leading to a </a:t>
            </a:r>
            <a:r>
              <a:rPr lang="en-US" sz="1600" b="1" dirty="0" err="1">
                <a:solidFill>
                  <a:srgbClr val="C00000"/>
                </a:solidFill>
              </a:rPr>
              <a:t>deconcentration</a:t>
            </a:r>
            <a:r>
              <a:rPr lang="en-US" sz="1600" b="1" dirty="0">
                <a:solidFill>
                  <a:srgbClr val="C00000"/>
                </a:solidFill>
              </a:rPr>
              <a:t> of the market and, therefore, increased competition between the superstores.</a:t>
            </a:r>
          </a:p>
          <a:p>
            <a:r>
              <a:rPr lang="en-US" sz="1600" dirty="0">
                <a:solidFill>
                  <a:srgbClr val="C00000"/>
                </a:solidFill>
              </a:rPr>
              <a:t>In addition, </a:t>
            </a:r>
            <a:r>
              <a:rPr lang="en-US" sz="1600" b="1" dirty="0">
                <a:solidFill>
                  <a:srgbClr val="C00000"/>
                </a:solidFill>
              </a:rPr>
              <a:t>direct evidence </a:t>
            </a:r>
            <a:r>
              <a:rPr lang="en-US" sz="1600" dirty="0">
                <a:solidFill>
                  <a:srgbClr val="C00000"/>
                </a:solidFill>
              </a:rPr>
              <a:t>shows that by eliminating Staples’ most significant, and in many markets only, rival, this merger would allow Staples to increase prices or otherwise maintain prices at an anti-competitive level</a:t>
            </a:r>
            <a:r>
              <a:rPr lang="en-US" sz="1600" dirty="0"/>
              <a:t>. </a:t>
            </a:r>
          </a:p>
          <a:p>
            <a:r>
              <a:rPr lang="en-US" sz="1600" dirty="0"/>
              <a:t>The merger would </a:t>
            </a:r>
            <a:r>
              <a:rPr lang="en-US" sz="1600" dirty="0">
                <a:solidFill>
                  <a:srgbClr val="C00000"/>
                </a:solidFill>
              </a:rPr>
              <a:t>eliminate significant head-to-head competition between the two lowest cost and lowest priced firms in the superstore market</a:t>
            </a:r>
            <a:r>
              <a:rPr lang="en-US" sz="1600" dirty="0"/>
              <a:t>. Thus, the merger would result in the elimination of a particularly aggressive competitor in a highly concentrated market, a factor which is certainly an important consideration when analyzing possible anti-competitive effects. * * * It is based on all of this evidence as well that the Court finds that the Commission has shown a likelihood of success on the merits and a “reasonable probability” that the proposed transaction will have an anti-competitive effect.</a:t>
            </a:r>
          </a:p>
        </p:txBody>
      </p:sp>
      <p:sp>
        <p:nvSpPr>
          <p:cNvPr id="4" name="Slide Number Placeholder 3">
            <a:extLst>
              <a:ext uri="{FF2B5EF4-FFF2-40B4-BE49-F238E27FC236}">
                <a16:creationId xmlns:a16="http://schemas.microsoft.com/office/drawing/2014/main" id="{FCBAE0A4-EB2B-476B-8E82-147A069B6E53}"/>
              </a:ext>
            </a:extLst>
          </p:cNvPr>
          <p:cNvSpPr>
            <a:spLocks noGrp="1"/>
          </p:cNvSpPr>
          <p:nvPr>
            <p:ph type="sldNum" sz="quarter" idx="12"/>
          </p:nvPr>
        </p:nvSpPr>
        <p:spPr/>
        <p:txBody>
          <a:bodyPr/>
          <a:lstStyle/>
          <a:p>
            <a:fld id="{A3FA0A93-60EE-4E9D-852F-604094E61050}" type="slidenum">
              <a:rPr lang="en-US" smtClean="0"/>
              <a:t>12</a:t>
            </a:fld>
            <a:endParaRPr lang="en-US" dirty="0"/>
          </a:p>
        </p:txBody>
      </p:sp>
      <p:sp>
        <p:nvSpPr>
          <p:cNvPr id="5" name="TextBox 4">
            <a:extLst>
              <a:ext uri="{FF2B5EF4-FFF2-40B4-BE49-F238E27FC236}">
                <a16:creationId xmlns:a16="http://schemas.microsoft.com/office/drawing/2014/main" id="{4C4D6865-06F9-4CAA-8E7F-BB9A40830C84}"/>
              </a:ext>
            </a:extLst>
          </p:cNvPr>
          <p:cNvSpPr txBox="1"/>
          <p:nvPr/>
        </p:nvSpPr>
        <p:spPr>
          <a:xfrm>
            <a:off x="9920463" y="4027627"/>
            <a:ext cx="1914174" cy="646331"/>
          </a:xfrm>
          <a:prstGeom prst="rect">
            <a:avLst/>
          </a:prstGeom>
          <a:solidFill>
            <a:srgbClr val="FFFF00"/>
          </a:solidFill>
          <a:ln w="38100">
            <a:solidFill>
              <a:srgbClr val="0070C0"/>
            </a:solidFill>
          </a:ln>
        </p:spPr>
        <p:txBody>
          <a:bodyPr wrap="square" rtlCol="0">
            <a:spAutoFit/>
          </a:bodyPr>
          <a:lstStyle/>
          <a:p>
            <a:r>
              <a:rPr lang="en-US" b="1" dirty="0">
                <a:solidFill>
                  <a:srgbClr val="0070C0"/>
                </a:solidFill>
              </a:rPr>
              <a:t>Direct Pricing Evidence</a:t>
            </a:r>
          </a:p>
        </p:txBody>
      </p:sp>
      <p:cxnSp>
        <p:nvCxnSpPr>
          <p:cNvPr id="6" name="Straight Arrow Connector 5">
            <a:extLst>
              <a:ext uri="{FF2B5EF4-FFF2-40B4-BE49-F238E27FC236}">
                <a16:creationId xmlns:a16="http://schemas.microsoft.com/office/drawing/2014/main" id="{B159E2B8-4816-45BF-BCFA-4AE163CE0006}"/>
              </a:ext>
            </a:extLst>
          </p:cNvPr>
          <p:cNvCxnSpPr>
            <a:cxnSpLocks/>
          </p:cNvCxnSpPr>
          <p:nvPr/>
        </p:nvCxnSpPr>
        <p:spPr>
          <a:xfrm flipH="1">
            <a:off x="8610600" y="4381640"/>
            <a:ext cx="876299" cy="39378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79214146-FE8C-4849-A703-59B47A0DF51B}"/>
              </a:ext>
            </a:extLst>
          </p:cNvPr>
          <p:cNvSpPr txBox="1"/>
          <p:nvPr/>
        </p:nvSpPr>
        <p:spPr>
          <a:xfrm>
            <a:off x="9334106" y="479082"/>
            <a:ext cx="1914174" cy="646331"/>
          </a:xfrm>
          <a:prstGeom prst="rect">
            <a:avLst/>
          </a:prstGeom>
          <a:noFill/>
          <a:ln w="38100">
            <a:solidFill>
              <a:srgbClr val="0070C0"/>
            </a:solidFill>
          </a:ln>
        </p:spPr>
        <p:txBody>
          <a:bodyPr wrap="square" rtlCol="0">
            <a:spAutoFit/>
          </a:bodyPr>
          <a:lstStyle/>
          <a:p>
            <a:r>
              <a:rPr lang="en-US" b="1" dirty="0">
                <a:solidFill>
                  <a:srgbClr val="0070C0"/>
                </a:solidFill>
              </a:rPr>
              <a:t>Same evidence as for Mkt </a:t>
            </a:r>
            <a:r>
              <a:rPr lang="en-US" b="1" dirty="0" err="1">
                <a:solidFill>
                  <a:srgbClr val="0070C0"/>
                </a:solidFill>
              </a:rPr>
              <a:t>Dfn</a:t>
            </a:r>
            <a:endParaRPr lang="en-US" b="1" dirty="0">
              <a:solidFill>
                <a:srgbClr val="0070C0"/>
              </a:solidFill>
            </a:endParaRPr>
          </a:p>
        </p:txBody>
      </p:sp>
      <p:cxnSp>
        <p:nvCxnSpPr>
          <p:cNvPr id="9" name="Straight Arrow Connector 8">
            <a:extLst>
              <a:ext uri="{FF2B5EF4-FFF2-40B4-BE49-F238E27FC236}">
                <a16:creationId xmlns:a16="http://schemas.microsoft.com/office/drawing/2014/main" id="{6D8B9D66-ECEB-41CE-891F-C8D52C9120B2}"/>
              </a:ext>
            </a:extLst>
          </p:cNvPr>
          <p:cNvCxnSpPr>
            <a:cxnSpLocks/>
          </p:cNvCxnSpPr>
          <p:nvPr/>
        </p:nvCxnSpPr>
        <p:spPr>
          <a:xfrm flipH="1">
            <a:off x="8087077" y="833536"/>
            <a:ext cx="876299" cy="39378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03408AF0-ED00-4324-92CB-4B167C928940}"/>
              </a:ext>
            </a:extLst>
          </p:cNvPr>
          <p:cNvSpPr txBox="1"/>
          <p:nvPr/>
        </p:nvSpPr>
        <p:spPr>
          <a:xfrm>
            <a:off x="9334106" y="5557948"/>
            <a:ext cx="2356911" cy="646331"/>
          </a:xfrm>
          <a:prstGeom prst="rect">
            <a:avLst/>
          </a:prstGeom>
          <a:solidFill>
            <a:srgbClr val="FFFF00"/>
          </a:solidFill>
          <a:ln w="38100">
            <a:solidFill>
              <a:srgbClr val="0070C0"/>
            </a:solidFill>
          </a:ln>
        </p:spPr>
        <p:txBody>
          <a:bodyPr wrap="square" rtlCol="0">
            <a:spAutoFit/>
          </a:bodyPr>
          <a:lstStyle/>
          <a:p>
            <a:r>
              <a:rPr lang="en-US" b="1" dirty="0">
                <a:solidFill>
                  <a:srgbClr val="0070C0"/>
                </a:solidFill>
              </a:rPr>
              <a:t>Eliminate Head –to-Head Competition</a:t>
            </a:r>
          </a:p>
        </p:txBody>
      </p:sp>
      <p:cxnSp>
        <p:nvCxnSpPr>
          <p:cNvPr id="11" name="Straight Arrow Connector 10">
            <a:extLst>
              <a:ext uri="{FF2B5EF4-FFF2-40B4-BE49-F238E27FC236}">
                <a16:creationId xmlns:a16="http://schemas.microsoft.com/office/drawing/2014/main" id="{2C5AD480-B480-410E-9FF8-A157985E006F}"/>
              </a:ext>
            </a:extLst>
          </p:cNvPr>
          <p:cNvCxnSpPr>
            <a:cxnSpLocks/>
          </p:cNvCxnSpPr>
          <p:nvPr/>
        </p:nvCxnSpPr>
        <p:spPr>
          <a:xfrm flipH="1" flipV="1">
            <a:off x="8162925" y="5557948"/>
            <a:ext cx="885825" cy="39378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4DDD972-98DB-46B5-9E20-1BB0EA97EA6F}"/>
              </a:ext>
            </a:extLst>
          </p:cNvPr>
          <p:cNvSpPr txBox="1"/>
          <p:nvPr/>
        </p:nvSpPr>
        <p:spPr>
          <a:xfrm>
            <a:off x="9157376" y="2800716"/>
            <a:ext cx="1976604" cy="923330"/>
          </a:xfrm>
          <a:prstGeom prst="rect">
            <a:avLst/>
          </a:prstGeom>
          <a:noFill/>
          <a:ln w="38100">
            <a:solidFill>
              <a:srgbClr val="0070C0"/>
            </a:solidFill>
          </a:ln>
        </p:spPr>
        <p:txBody>
          <a:bodyPr wrap="square" rtlCol="0">
            <a:spAutoFit/>
          </a:bodyPr>
          <a:lstStyle/>
          <a:p>
            <a:r>
              <a:rPr lang="en-US" b="1" dirty="0">
                <a:solidFill>
                  <a:srgbClr val="C00000"/>
                </a:solidFill>
              </a:rPr>
              <a:t>ALSO – Eliminate Future Competition</a:t>
            </a:r>
          </a:p>
        </p:txBody>
      </p:sp>
      <p:cxnSp>
        <p:nvCxnSpPr>
          <p:cNvPr id="15" name="Straight Arrow Connector 14">
            <a:extLst>
              <a:ext uri="{FF2B5EF4-FFF2-40B4-BE49-F238E27FC236}">
                <a16:creationId xmlns:a16="http://schemas.microsoft.com/office/drawing/2014/main" id="{E05DCC34-831C-4E53-8468-0B481C005CF1}"/>
              </a:ext>
            </a:extLst>
          </p:cNvPr>
          <p:cNvCxnSpPr>
            <a:cxnSpLocks/>
          </p:cNvCxnSpPr>
          <p:nvPr/>
        </p:nvCxnSpPr>
        <p:spPr>
          <a:xfrm flipH="1">
            <a:off x="8024648" y="3319165"/>
            <a:ext cx="876299" cy="39378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06794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D9997-CCBE-4931-A82C-7405C53F0ED2}"/>
              </a:ext>
            </a:extLst>
          </p:cNvPr>
          <p:cNvSpPr>
            <a:spLocks noGrp="1"/>
          </p:cNvSpPr>
          <p:nvPr>
            <p:ph type="title"/>
          </p:nvPr>
        </p:nvSpPr>
        <p:spPr/>
        <p:txBody>
          <a:bodyPr/>
          <a:lstStyle/>
          <a:p>
            <a:r>
              <a:rPr lang="en-US" dirty="0"/>
              <a:t>Merger “Price Effects” </a:t>
            </a:r>
            <a:r>
              <a:rPr lang="en-US" sz="1800" i="1" dirty="0">
                <a:solidFill>
                  <a:srgbClr val="00B0F0"/>
                </a:solidFill>
              </a:rPr>
              <a:t>(p. 783, footnote 14) </a:t>
            </a:r>
            <a:endParaRPr lang="en-US" i="1" dirty="0">
              <a:solidFill>
                <a:srgbClr val="00B0F0"/>
              </a:solidFill>
            </a:endParaRPr>
          </a:p>
        </p:txBody>
      </p:sp>
      <p:sp>
        <p:nvSpPr>
          <p:cNvPr id="3" name="Content Placeholder 2">
            <a:extLst>
              <a:ext uri="{FF2B5EF4-FFF2-40B4-BE49-F238E27FC236}">
                <a16:creationId xmlns:a16="http://schemas.microsoft.com/office/drawing/2014/main" id="{38C008BC-1D2C-4621-AFAB-845D9138F070}"/>
              </a:ext>
            </a:extLst>
          </p:cNvPr>
          <p:cNvSpPr>
            <a:spLocks noGrp="1"/>
          </p:cNvSpPr>
          <p:nvPr>
            <p:ph idx="1"/>
          </p:nvPr>
        </p:nvSpPr>
        <p:spPr>
          <a:xfrm>
            <a:off x="838200" y="1690688"/>
            <a:ext cx="8010525" cy="4486275"/>
          </a:xfrm>
        </p:spPr>
        <p:txBody>
          <a:bodyPr>
            <a:normAutofit lnSpcReduction="10000"/>
          </a:bodyPr>
          <a:lstStyle/>
          <a:p>
            <a:pPr marL="0" indent="0">
              <a:buNone/>
            </a:pPr>
            <a:r>
              <a:rPr lang="en-US" sz="2400" dirty="0"/>
              <a:t>There has been tremendous argument regarding whether the FTC actually contends that prices will go up after the merger. The Court understands that is not precisely the Commission’s contention. </a:t>
            </a:r>
            <a:r>
              <a:rPr lang="en-US" sz="2400" dirty="0">
                <a:solidFill>
                  <a:srgbClr val="C00000"/>
                </a:solidFill>
              </a:rPr>
              <a:t>Rather, the Commission argues that the merger will have an anti-competitive effect such that the combined firm’s prices will be higher after the merger than they would be </a:t>
            </a:r>
            <a:r>
              <a:rPr lang="en-US" sz="2400" b="1" dirty="0">
                <a:solidFill>
                  <a:srgbClr val="C00000"/>
                </a:solidFill>
              </a:rPr>
              <a:t>absent the merger</a:t>
            </a:r>
            <a:r>
              <a:rPr lang="en-US" sz="2400" dirty="0">
                <a:solidFill>
                  <a:srgbClr val="C00000"/>
                </a:solidFill>
              </a:rPr>
              <a:t>.</a:t>
            </a:r>
            <a:r>
              <a:rPr lang="en-US" sz="2400" dirty="0"/>
              <a:t> </a:t>
            </a:r>
          </a:p>
          <a:p>
            <a:pPr marL="0" indent="0">
              <a:buNone/>
            </a:pPr>
            <a:r>
              <a:rPr lang="en-US" sz="2400" dirty="0"/>
              <a:t>This does not necessarily mean that prices would rise from the levels they are now. Instead, according to the Commission, </a:t>
            </a:r>
            <a:r>
              <a:rPr lang="en-US" sz="2400" dirty="0">
                <a:solidFill>
                  <a:srgbClr val="C00000"/>
                </a:solidFill>
              </a:rPr>
              <a:t>prices would simply not decrease as much as they would have on their own absent the merger</a:t>
            </a:r>
            <a:r>
              <a:rPr lang="en-US" sz="2400" dirty="0"/>
              <a:t>. It is only in this sense that the Commission has contended that prices would go up—prices would go up compared to where they would have been absent the merger. </a:t>
            </a:r>
          </a:p>
        </p:txBody>
      </p:sp>
      <p:sp>
        <p:nvSpPr>
          <p:cNvPr id="4" name="Slide Number Placeholder 3">
            <a:extLst>
              <a:ext uri="{FF2B5EF4-FFF2-40B4-BE49-F238E27FC236}">
                <a16:creationId xmlns:a16="http://schemas.microsoft.com/office/drawing/2014/main" id="{CBBC3E29-E41B-4E79-8F2A-FC016E83E909}"/>
              </a:ext>
            </a:extLst>
          </p:cNvPr>
          <p:cNvSpPr>
            <a:spLocks noGrp="1"/>
          </p:cNvSpPr>
          <p:nvPr>
            <p:ph type="sldNum" sz="quarter" idx="12"/>
          </p:nvPr>
        </p:nvSpPr>
        <p:spPr/>
        <p:txBody>
          <a:bodyPr/>
          <a:lstStyle/>
          <a:p>
            <a:fld id="{A3FA0A93-60EE-4E9D-852F-604094E61050}" type="slidenum">
              <a:rPr lang="en-US" smtClean="0"/>
              <a:t>13</a:t>
            </a:fld>
            <a:endParaRPr lang="en-US"/>
          </a:p>
        </p:txBody>
      </p:sp>
      <p:sp>
        <p:nvSpPr>
          <p:cNvPr id="5" name="TextBox 4">
            <a:extLst>
              <a:ext uri="{FF2B5EF4-FFF2-40B4-BE49-F238E27FC236}">
                <a16:creationId xmlns:a16="http://schemas.microsoft.com/office/drawing/2014/main" id="{A921CB34-898F-4AFB-A56C-F3E2449B3595}"/>
              </a:ext>
            </a:extLst>
          </p:cNvPr>
          <p:cNvSpPr txBox="1"/>
          <p:nvPr/>
        </p:nvSpPr>
        <p:spPr>
          <a:xfrm>
            <a:off x="9553983" y="4040233"/>
            <a:ext cx="1952217" cy="400110"/>
          </a:xfrm>
          <a:prstGeom prst="rect">
            <a:avLst/>
          </a:prstGeom>
          <a:noFill/>
          <a:ln w="38100">
            <a:solidFill>
              <a:srgbClr val="0070C0"/>
            </a:solidFill>
          </a:ln>
        </p:spPr>
        <p:txBody>
          <a:bodyPr wrap="square" rtlCol="0">
            <a:spAutoFit/>
          </a:bodyPr>
          <a:lstStyle/>
          <a:p>
            <a:r>
              <a:rPr lang="en-US" sz="2000" b="1" dirty="0">
                <a:solidFill>
                  <a:srgbClr val="0070C0"/>
                </a:solidFill>
              </a:rPr>
              <a:t>See next slide</a:t>
            </a:r>
          </a:p>
        </p:txBody>
      </p:sp>
      <p:cxnSp>
        <p:nvCxnSpPr>
          <p:cNvPr id="6" name="Straight Arrow Connector 5">
            <a:extLst>
              <a:ext uri="{FF2B5EF4-FFF2-40B4-BE49-F238E27FC236}">
                <a16:creationId xmlns:a16="http://schemas.microsoft.com/office/drawing/2014/main" id="{0A9242DE-3108-416F-972A-80DF09CEF0B7}"/>
              </a:ext>
            </a:extLst>
          </p:cNvPr>
          <p:cNvCxnSpPr>
            <a:cxnSpLocks/>
          </p:cNvCxnSpPr>
          <p:nvPr/>
        </p:nvCxnSpPr>
        <p:spPr>
          <a:xfrm flipH="1">
            <a:off x="8848725" y="4404843"/>
            <a:ext cx="568058" cy="30050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8CD81A4E-8034-4DC2-8593-F8DEA13D58C4}"/>
              </a:ext>
            </a:extLst>
          </p:cNvPr>
          <p:cNvSpPr txBox="1"/>
          <p:nvPr/>
        </p:nvSpPr>
        <p:spPr>
          <a:xfrm>
            <a:off x="9321125" y="2517514"/>
            <a:ext cx="2743200" cy="707886"/>
          </a:xfrm>
          <a:prstGeom prst="rect">
            <a:avLst/>
          </a:prstGeom>
          <a:noFill/>
          <a:ln w="38100">
            <a:solidFill>
              <a:srgbClr val="0070C0"/>
            </a:solidFill>
          </a:ln>
        </p:spPr>
        <p:txBody>
          <a:bodyPr wrap="square" rtlCol="0">
            <a:spAutoFit/>
          </a:bodyPr>
          <a:lstStyle/>
          <a:p>
            <a:r>
              <a:rPr lang="en-US" sz="2000" b="1" dirty="0">
                <a:solidFill>
                  <a:srgbClr val="0070C0"/>
                </a:solidFill>
              </a:rPr>
              <a:t>“Absent the merger” is</a:t>
            </a:r>
            <a:br>
              <a:rPr lang="en-US" sz="2000" b="1" dirty="0">
                <a:solidFill>
                  <a:srgbClr val="0070C0"/>
                </a:solidFill>
              </a:rPr>
            </a:br>
            <a:r>
              <a:rPr lang="en-US" sz="2000" b="1" dirty="0">
                <a:solidFill>
                  <a:srgbClr val="0070C0"/>
                </a:solidFill>
              </a:rPr>
              <a:t>“But-For World”</a:t>
            </a:r>
          </a:p>
        </p:txBody>
      </p:sp>
      <p:cxnSp>
        <p:nvCxnSpPr>
          <p:cNvPr id="9" name="Straight Arrow Connector 8">
            <a:extLst>
              <a:ext uri="{FF2B5EF4-FFF2-40B4-BE49-F238E27FC236}">
                <a16:creationId xmlns:a16="http://schemas.microsoft.com/office/drawing/2014/main" id="{D4C7A09C-D209-47E6-863D-F559F76398C5}"/>
              </a:ext>
            </a:extLst>
          </p:cNvPr>
          <p:cNvCxnSpPr>
            <a:cxnSpLocks/>
          </p:cNvCxnSpPr>
          <p:nvPr/>
        </p:nvCxnSpPr>
        <p:spPr>
          <a:xfrm flipH="1">
            <a:off x="8610600" y="2897512"/>
            <a:ext cx="568058" cy="30050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27338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8BE52-1852-47C4-9A83-230296AF5F58}"/>
              </a:ext>
            </a:extLst>
          </p:cNvPr>
          <p:cNvSpPr>
            <a:spLocks noGrp="1"/>
          </p:cNvSpPr>
          <p:nvPr>
            <p:ph type="title"/>
          </p:nvPr>
        </p:nvSpPr>
        <p:spPr>
          <a:xfrm>
            <a:off x="279400" y="-163195"/>
            <a:ext cx="10515600" cy="1325563"/>
          </a:xfrm>
        </p:spPr>
        <p:txBody>
          <a:bodyPr>
            <a:normAutofit/>
          </a:bodyPr>
          <a:lstStyle/>
          <a:p>
            <a:r>
              <a:rPr lang="en-US" sz="3200" dirty="0"/>
              <a:t>What Do We Mean by Claim that Merger Will Raise Prices?</a:t>
            </a:r>
          </a:p>
        </p:txBody>
      </p:sp>
      <p:sp>
        <p:nvSpPr>
          <p:cNvPr id="3" name="Content Placeholder 2">
            <a:extLst>
              <a:ext uri="{FF2B5EF4-FFF2-40B4-BE49-F238E27FC236}">
                <a16:creationId xmlns:a16="http://schemas.microsoft.com/office/drawing/2014/main" id="{D6861976-9037-4284-AE35-114B9214532D}"/>
              </a:ext>
            </a:extLst>
          </p:cNvPr>
          <p:cNvSpPr>
            <a:spLocks noGrp="1"/>
          </p:cNvSpPr>
          <p:nvPr>
            <p:ph idx="1"/>
          </p:nvPr>
        </p:nvSpPr>
        <p:spPr>
          <a:xfrm>
            <a:off x="391160" y="890905"/>
            <a:ext cx="10515600" cy="4895850"/>
          </a:xfrm>
        </p:spPr>
        <p:txBody>
          <a:bodyPr>
            <a:normAutofit/>
          </a:bodyPr>
          <a:lstStyle/>
          <a:p>
            <a:r>
              <a:rPr lang="en-US" sz="2400" dirty="0"/>
              <a:t>The Debate</a:t>
            </a:r>
          </a:p>
          <a:p>
            <a:pPr lvl="1"/>
            <a:r>
              <a:rPr lang="en-US" sz="2000" dirty="0"/>
              <a:t>Staples argued that it reduced price every year and would continue to do so after the merger.</a:t>
            </a:r>
          </a:p>
          <a:p>
            <a:pPr lvl="1"/>
            <a:r>
              <a:rPr lang="en-US" sz="2000" dirty="0"/>
              <a:t>FTC’s winning response: </a:t>
            </a:r>
            <a:r>
              <a:rPr lang="en-US" sz="2000" dirty="0">
                <a:solidFill>
                  <a:srgbClr val="C00000"/>
                </a:solidFill>
              </a:rPr>
              <a:t>Price will be higher than absent the merger</a:t>
            </a:r>
          </a:p>
          <a:p>
            <a:r>
              <a:rPr lang="en-US" sz="2400" dirty="0"/>
              <a:t>Bottom line: Price effects should be measured relative to the </a:t>
            </a:r>
            <a:r>
              <a:rPr lang="en-US" sz="2400" dirty="0">
                <a:solidFill>
                  <a:srgbClr val="C00000"/>
                </a:solidFill>
              </a:rPr>
              <a:t>“but-for world” </a:t>
            </a:r>
            <a:br>
              <a:rPr lang="en-US" sz="2400" dirty="0">
                <a:solidFill>
                  <a:srgbClr val="C00000"/>
                </a:solidFill>
              </a:rPr>
            </a:br>
            <a:r>
              <a:rPr lang="en-US" sz="2400" i="1" dirty="0">
                <a:solidFill>
                  <a:srgbClr val="0070C0"/>
                </a:solidFill>
              </a:rPr>
              <a:t>(i.e., “but for” the merger) </a:t>
            </a:r>
          </a:p>
        </p:txBody>
      </p:sp>
      <p:sp>
        <p:nvSpPr>
          <p:cNvPr id="4" name="Slide Number Placeholder 3">
            <a:extLst>
              <a:ext uri="{FF2B5EF4-FFF2-40B4-BE49-F238E27FC236}">
                <a16:creationId xmlns:a16="http://schemas.microsoft.com/office/drawing/2014/main" id="{5AFF9510-5FED-4353-A2A8-B8EF95192D79}"/>
              </a:ext>
            </a:extLst>
          </p:cNvPr>
          <p:cNvSpPr>
            <a:spLocks noGrp="1"/>
          </p:cNvSpPr>
          <p:nvPr>
            <p:ph type="sldNum" sz="quarter" idx="12"/>
          </p:nvPr>
        </p:nvSpPr>
        <p:spPr/>
        <p:txBody>
          <a:bodyPr/>
          <a:lstStyle/>
          <a:p>
            <a:fld id="{A3FA0A93-60EE-4E9D-852F-604094E61050}" type="slidenum">
              <a:rPr lang="en-US" smtClean="0"/>
              <a:t>14</a:t>
            </a:fld>
            <a:endParaRPr lang="en-US"/>
          </a:p>
        </p:txBody>
      </p:sp>
      <p:cxnSp>
        <p:nvCxnSpPr>
          <p:cNvPr id="8" name="Straight Connector 7">
            <a:extLst>
              <a:ext uri="{FF2B5EF4-FFF2-40B4-BE49-F238E27FC236}">
                <a16:creationId xmlns:a16="http://schemas.microsoft.com/office/drawing/2014/main" id="{0AC64862-F466-4C42-927A-47762AA1FEA5}"/>
              </a:ext>
            </a:extLst>
          </p:cNvPr>
          <p:cNvCxnSpPr>
            <a:cxnSpLocks/>
          </p:cNvCxnSpPr>
          <p:nvPr/>
        </p:nvCxnSpPr>
        <p:spPr>
          <a:xfrm>
            <a:off x="2499360" y="4040823"/>
            <a:ext cx="0" cy="192627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EDB8FC7-14A3-49CF-95A7-AA2AD44DECCF}"/>
              </a:ext>
            </a:extLst>
          </p:cNvPr>
          <p:cNvCxnSpPr>
            <a:cxnSpLocks/>
          </p:cNvCxnSpPr>
          <p:nvPr/>
        </p:nvCxnSpPr>
        <p:spPr>
          <a:xfrm>
            <a:off x="2499360" y="5967095"/>
            <a:ext cx="4988560" cy="26829"/>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6" name="Arc 15">
            <a:extLst>
              <a:ext uri="{FF2B5EF4-FFF2-40B4-BE49-F238E27FC236}">
                <a16:creationId xmlns:a16="http://schemas.microsoft.com/office/drawing/2014/main" id="{7133CCA0-AAB6-46FF-8351-3CAFE7F97F03}"/>
              </a:ext>
            </a:extLst>
          </p:cNvPr>
          <p:cNvSpPr/>
          <p:nvPr/>
        </p:nvSpPr>
        <p:spPr>
          <a:xfrm rot="5400000" flipV="1">
            <a:off x="3285439" y="1663418"/>
            <a:ext cx="3569295" cy="3385243"/>
          </a:xfrm>
          <a:custGeom>
            <a:avLst/>
            <a:gdLst>
              <a:gd name="connsiteX0" fmla="*/ 5572201 w 5803424"/>
              <a:gd name="connsiteY0" fmla="*/ 2976352 h 9777413"/>
              <a:gd name="connsiteX1" fmla="*/ 5798802 w 5803424"/>
              <a:gd name="connsiteY1" fmla="*/ 5164509 h 9777413"/>
              <a:gd name="connsiteX2" fmla="*/ 2901712 w 5803424"/>
              <a:gd name="connsiteY2" fmla="*/ 4888707 h 9777413"/>
              <a:gd name="connsiteX3" fmla="*/ 5572201 w 5803424"/>
              <a:gd name="connsiteY3" fmla="*/ 2976352 h 9777413"/>
              <a:gd name="connsiteX0" fmla="*/ 5572201 w 5803424"/>
              <a:gd name="connsiteY0" fmla="*/ 2976352 h 9777413"/>
              <a:gd name="connsiteX1" fmla="*/ 5798802 w 5803424"/>
              <a:gd name="connsiteY1" fmla="*/ 5164509 h 9777413"/>
              <a:gd name="connsiteX0" fmla="*/ 2670489 w 3263877"/>
              <a:gd name="connsiteY0" fmla="*/ 0 h 2980640"/>
              <a:gd name="connsiteX1" fmla="*/ 2897090 w 3263877"/>
              <a:gd name="connsiteY1" fmla="*/ 2188157 h 2980640"/>
              <a:gd name="connsiteX2" fmla="*/ 0 w 3263877"/>
              <a:gd name="connsiteY2" fmla="*/ 1912355 h 2980640"/>
              <a:gd name="connsiteX3" fmla="*/ 2670489 w 3263877"/>
              <a:gd name="connsiteY3" fmla="*/ 0 h 2980640"/>
              <a:gd name="connsiteX0" fmla="*/ 2670489 w 3263877"/>
              <a:gd name="connsiteY0" fmla="*/ 0 h 2980640"/>
              <a:gd name="connsiteX1" fmla="*/ 3262852 w 3263877"/>
              <a:gd name="connsiteY1" fmla="*/ 2980640 h 2980640"/>
              <a:gd name="connsiteX0" fmla="*/ 2670489 w 3263628"/>
              <a:gd name="connsiteY0" fmla="*/ 82746 h 3063386"/>
              <a:gd name="connsiteX1" fmla="*/ 2897090 w 3263628"/>
              <a:gd name="connsiteY1" fmla="*/ 2270903 h 3063386"/>
              <a:gd name="connsiteX2" fmla="*/ 0 w 3263628"/>
              <a:gd name="connsiteY2" fmla="*/ 1995101 h 3063386"/>
              <a:gd name="connsiteX3" fmla="*/ 2670489 w 3263628"/>
              <a:gd name="connsiteY3" fmla="*/ 82746 h 3063386"/>
              <a:gd name="connsiteX0" fmla="*/ 2521850 w 3263628"/>
              <a:gd name="connsiteY0" fmla="*/ 0 h 3063386"/>
              <a:gd name="connsiteX1" fmla="*/ 3262852 w 3263628"/>
              <a:gd name="connsiteY1" fmla="*/ 3063386 h 3063386"/>
            </a:gdLst>
            <a:ahLst/>
            <a:cxnLst>
              <a:cxn ang="0">
                <a:pos x="connsiteX0" y="connsiteY0"/>
              </a:cxn>
              <a:cxn ang="0">
                <a:pos x="connsiteX1" y="connsiteY1"/>
              </a:cxn>
            </a:cxnLst>
            <a:rect l="l" t="t" r="r" b="b"/>
            <a:pathLst>
              <a:path w="3263628" h="3063386" stroke="0" extrusionOk="0">
                <a:moveTo>
                  <a:pt x="2670489" y="82746"/>
                </a:moveTo>
                <a:cubicBezTo>
                  <a:pt x="2844677" y="773177"/>
                  <a:pt x="2922212" y="1521886"/>
                  <a:pt x="2897090" y="2270903"/>
                </a:cubicBezTo>
                <a:lnTo>
                  <a:pt x="0" y="1995101"/>
                </a:lnTo>
                <a:lnTo>
                  <a:pt x="2670489" y="82746"/>
                </a:lnTo>
                <a:close/>
              </a:path>
              <a:path w="3263628" h="3063386" fill="none">
                <a:moveTo>
                  <a:pt x="2521850" y="0"/>
                </a:moveTo>
                <a:cubicBezTo>
                  <a:pt x="2696038" y="690431"/>
                  <a:pt x="3287974" y="2314369"/>
                  <a:pt x="3262852" y="3063386"/>
                </a:cubicBezTo>
              </a:path>
            </a:pathLst>
          </a:custGeom>
          <a:ln w="44450">
            <a:solidFill>
              <a:srgbClr val="C0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ln w="38100">
                <a:solidFill>
                  <a:srgbClr val="C00000"/>
                </a:solidFill>
              </a:ln>
              <a:solidFill>
                <a:srgbClr val="C00000"/>
              </a:solidFill>
            </a:endParaRPr>
          </a:p>
        </p:txBody>
      </p:sp>
      <p:sp>
        <p:nvSpPr>
          <p:cNvPr id="17" name="TextBox 16">
            <a:extLst>
              <a:ext uri="{FF2B5EF4-FFF2-40B4-BE49-F238E27FC236}">
                <a16:creationId xmlns:a16="http://schemas.microsoft.com/office/drawing/2014/main" id="{2FE811FD-A0FA-4BE1-BEC5-9B5C8C5EE0CE}"/>
              </a:ext>
            </a:extLst>
          </p:cNvPr>
          <p:cNvSpPr txBox="1"/>
          <p:nvPr/>
        </p:nvSpPr>
        <p:spPr>
          <a:xfrm>
            <a:off x="6870066" y="4934385"/>
            <a:ext cx="1532862" cy="369332"/>
          </a:xfrm>
          <a:prstGeom prst="rect">
            <a:avLst/>
          </a:prstGeom>
          <a:noFill/>
        </p:spPr>
        <p:txBody>
          <a:bodyPr wrap="square" rtlCol="0">
            <a:spAutoFit/>
          </a:bodyPr>
          <a:lstStyle/>
          <a:p>
            <a:r>
              <a:rPr lang="en-US" dirty="0"/>
              <a:t>Post-merger</a:t>
            </a:r>
          </a:p>
        </p:txBody>
      </p:sp>
      <p:sp>
        <p:nvSpPr>
          <p:cNvPr id="18" name="TextBox 17">
            <a:extLst>
              <a:ext uri="{FF2B5EF4-FFF2-40B4-BE49-F238E27FC236}">
                <a16:creationId xmlns:a16="http://schemas.microsoft.com/office/drawing/2014/main" id="{8BBC71A7-CDB5-414B-BB42-FCA8436EB439}"/>
              </a:ext>
            </a:extLst>
          </p:cNvPr>
          <p:cNvSpPr txBox="1"/>
          <p:nvPr/>
        </p:nvSpPr>
        <p:spPr>
          <a:xfrm>
            <a:off x="7091684" y="6097390"/>
            <a:ext cx="792471" cy="369332"/>
          </a:xfrm>
          <a:prstGeom prst="rect">
            <a:avLst/>
          </a:prstGeom>
          <a:noFill/>
        </p:spPr>
        <p:txBody>
          <a:bodyPr wrap="square" rtlCol="0">
            <a:spAutoFit/>
          </a:bodyPr>
          <a:lstStyle/>
          <a:p>
            <a:r>
              <a:rPr lang="en-US" dirty="0"/>
              <a:t>Time</a:t>
            </a:r>
          </a:p>
        </p:txBody>
      </p:sp>
      <p:sp>
        <p:nvSpPr>
          <p:cNvPr id="19" name="Arc 18">
            <a:extLst>
              <a:ext uri="{FF2B5EF4-FFF2-40B4-BE49-F238E27FC236}">
                <a16:creationId xmlns:a16="http://schemas.microsoft.com/office/drawing/2014/main" id="{D8637521-A274-4C76-8C99-869AD16FF263}"/>
              </a:ext>
            </a:extLst>
          </p:cNvPr>
          <p:cNvSpPr/>
          <p:nvPr/>
        </p:nvSpPr>
        <p:spPr>
          <a:xfrm rot="5400000" flipV="1">
            <a:off x="3693254" y="1975717"/>
            <a:ext cx="2971778" cy="4505631"/>
          </a:xfrm>
          <a:custGeom>
            <a:avLst/>
            <a:gdLst>
              <a:gd name="connsiteX0" fmla="*/ 3928792 w 5577840"/>
              <a:gd name="connsiteY0" fmla="*/ 426968 h 9777413"/>
              <a:gd name="connsiteX1" fmla="*/ 5577728 w 5577840"/>
              <a:gd name="connsiteY1" fmla="*/ 4932599 h 9777413"/>
              <a:gd name="connsiteX2" fmla="*/ 2788920 w 5577840"/>
              <a:gd name="connsiteY2" fmla="*/ 4888707 h 9777413"/>
              <a:gd name="connsiteX3" fmla="*/ 3928792 w 5577840"/>
              <a:gd name="connsiteY3" fmla="*/ 426968 h 9777413"/>
              <a:gd name="connsiteX0" fmla="*/ 3928792 w 5577840"/>
              <a:gd name="connsiteY0" fmla="*/ 426968 h 9777413"/>
              <a:gd name="connsiteX1" fmla="*/ 5577728 w 5577840"/>
              <a:gd name="connsiteY1" fmla="*/ 4932599 h 9777413"/>
              <a:gd name="connsiteX0" fmla="*/ 1139872 w 2971778"/>
              <a:gd name="connsiteY0" fmla="*/ 0 h 4505631"/>
              <a:gd name="connsiteX1" fmla="*/ 2788808 w 2971778"/>
              <a:gd name="connsiteY1" fmla="*/ 4505631 h 4505631"/>
              <a:gd name="connsiteX2" fmla="*/ 0 w 2971778"/>
              <a:gd name="connsiteY2" fmla="*/ 4461739 h 4505631"/>
              <a:gd name="connsiteX3" fmla="*/ 1139872 w 2971778"/>
              <a:gd name="connsiteY3" fmla="*/ 0 h 4505631"/>
              <a:gd name="connsiteX0" fmla="*/ 1139872 w 2971778"/>
              <a:gd name="connsiteY0" fmla="*/ 0 h 4505631"/>
              <a:gd name="connsiteX1" fmla="*/ 2971690 w 2971778"/>
              <a:gd name="connsiteY1" fmla="*/ 4444674 h 4505631"/>
            </a:gdLst>
            <a:ahLst/>
            <a:cxnLst>
              <a:cxn ang="0">
                <a:pos x="connsiteX0" y="connsiteY0"/>
              </a:cxn>
              <a:cxn ang="0">
                <a:pos x="connsiteX1" y="connsiteY1"/>
              </a:cxn>
            </a:cxnLst>
            <a:rect l="l" t="t" r="r" b="b"/>
            <a:pathLst>
              <a:path w="2971778" h="4505631" stroke="0" extrusionOk="0">
                <a:moveTo>
                  <a:pt x="1139872" y="0"/>
                </a:moveTo>
                <a:cubicBezTo>
                  <a:pt x="2151448" y="794084"/>
                  <a:pt x="2798759" y="2562826"/>
                  <a:pt x="2788808" y="4505631"/>
                </a:cubicBezTo>
                <a:lnTo>
                  <a:pt x="0" y="4461739"/>
                </a:lnTo>
                <a:lnTo>
                  <a:pt x="1139872" y="0"/>
                </a:lnTo>
                <a:close/>
              </a:path>
              <a:path w="2971778" h="4505631" fill="none">
                <a:moveTo>
                  <a:pt x="1139872" y="0"/>
                </a:moveTo>
                <a:cubicBezTo>
                  <a:pt x="2151448" y="794084"/>
                  <a:pt x="2981641" y="2501869"/>
                  <a:pt x="2971690" y="4444674"/>
                </a:cubicBezTo>
              </a:path>
            </a:pathLst>
          </a:custGeom>
          <a:ln w="44450">
            <a:solidFill>
              <a:schemeClr val="accent1">
                <a:lumMod val="50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20" name="TextBox 19">
            <a:extLst>
              <a:ext uri="{FF2B5EF4-FFF2-40B4-BE49-F238E27FC236}">
                <a16:creationId xmlns:a16="http://schemas.microsoft.com/office/drawing/2014/main" id="{E46D9470-645D-45AE-AEEF-96DD8C1C6AC4}"/>
              </a:ext>
            </a:extLst>
          </p:cNvPr>
          <p:cNvSpPr txBox="1"/>
          <p:nvPr/>
        </p:nvSpPr>
        <p:spPr>
          <a:xfrm>
            <a:off x="1788169" y="4003040"/>
            <a:ext cx="792471" cy="375920"/>
          </a:xfrm>
          <a:prstGeom prst="rect">
            <a:avLst/>
          </a:prstGeom>
          <a:noFill/>
        </p:spPr>
        <p:txBody>
          <a:bodyPr wrap="square" rtlCol="0">
            <a:spAutoFit/>
          </a:bodyPr>
          <a:lstStyle/>
          <a:p>
            <a:r>
              <a:rPr lang="en-US" dirty="0"/>
              <a:t>Price</a:t>
            </a:r>
          </a:p>
        </p:txBody>
      </p:sp>
      <p:sp>
        <p:nvSpPr>
          <p:cNvPr id="21" name="TextBox 20">
            <a:extLst>
              <a:ext uri="{FF2B5EF4-FFF2-40B4-BE49-F238E27FC236}">
                <a16:creationId xmlns:a16="http://schemas.microsoft.com/office/drawing/2014/main" id="{3E820F7C-D78A-4F15-96E5-834CB469EC73}"/>
              </a:ext>
            </a:extLst>
          </p:cNvPr>
          <p:cNvSpPr txBox="1"/>
          <p:nvPr/>
        </p:nvSpPr>
        <p:spPr>
          <a:xfrm>
            <a:off x="7547101" y="5517554"/>
            <a:ext cx="1622258" cy="369332"/>
          </a:xfrm>
          <a:prstGeom prst="rect">
            <a:avLst/>
          </a:prstGeom>
          <a:noFill/>
        </p:spPr>
        <p:txBody>
          <a:bodyPr wrap="square" rtlCol="0">
            <a:spAutoFit/>
          </a:bodyPr>
          <a:lstStyle/>
          <a:p>
            <a:r>
              <a:rPr lang="en-US" dirty="0"/>
              <a:t>But-for World</a:t>
            </a:r>
          </a:p>
        </p:txBody>
      </p:sp>
      <p:cxnSp>
        <p:nvCxnSpPr>
          <p:cNvPr id="24" name="Straight Arrow Connector 23">
            <a:extLst>
              <a:ext uri="{FF2B5EF4-FFF2-40B4-BE49-F238E27FC236}">
                <a16:creationId xmlns:a16="http://schemas.microsoft.com/office/drawing/2014/main" id="{F61DE443-DBD0-4289-A2A3-71CD3E1B367D}"/>
              </a:ext>
            </a:extLst>
          </p:cNvPr>
          <p:cNvCxnSpPr>
            <a:cxnSpLocks/>
          </p:cNvCxnSpPr>
          <p:nvPr/>
        </p:nvCxnSpPr>
        <p:spPr>
          <a:xfrm>
            <a:off x="5740400" y="4966176"/>
            <a:ext cx="0" cy="551378"/>
          </a:xfrm>
          <a:prstGeom prst="straightConnector1">
            <a:avLst/>
          </a:prstGeom>
          <a:ln w="38100">
            <a:solidFill>
              <a:srgbClr val="0070C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7066FDB-44F9-4189-BAB9-6E1BF93A8BAE}"/>
              </a:ext>
            </a:extLst>
          </p:cNvPr>
          <p:cNvCxnSpPr/>
          <p:nvPr/>
        </p:nvCxnSpPr>
        <p:spPr>
          <a:xfrm>
            <a:off x="3377465" y="3769360"/>
            <a:ext cx="0" cy="2159952"/>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1A2CFFA5-CFFF-41BC-80BB-CF4D3D86117E}"/>
              </a:ext>
            </a:extLst>
          </p:cNvPr>
          <p:cNvSpPr txBox="1"/>
          <p:nvPr/>
        </p:nvSpPr>
        <p:spPr>
          <a:xfrm>
            <a:off x="2788189" y="6074610"/>
            <a:ext cx="1031971" cy="369332"/>
          </a:xfrm>
          <a:prstGeom prst="rect">
            <a:avLst/>
          </a:prstGeom>
          <a:noFill/>
        </p:spPr>
        <p:txBody>
          <a:bodyPr wrap="square" rtlCol="0">
            <a:spAutoFit/>
          </a:bodyPr>
          <a:lstStyle/>
          <a:p>
            <a:r>
              <a:rPr lang="en-US" dirty="0"/>
              <a:t>Merger</a:t>
            </a:r>
          </a:p>
        </p:txBody>
      </p:sp>
      <p:sp>
        <p:nvSpPr>
          <p:cNvPr id="30" name="TextBox 29">
            <a:extLst>
              <a:ext uri="{FF2B5EF4-FFF2-40B4-BE49-F238E27FC236}">
                <a16:creationId xmlns:a16="http://schemas.microsoft.com/office/drawing/2014/main" id="{7C94CC40-33FF-4308-9338-4ABEF74BF355}"/>
              </a:ext>
            </a:extLst>
          </p:cNvPr>
          <p:cNvSpPr txBox="1"/>
          <p:nvPr/>
        </p:nvSpPr>
        <p:spPr>
          <a:xfrm>
            <a:off x="8460986" y="4164735"/>
            <a:ext cx="2780399" cy="400110"/>
          </a:xfrm>
          <a:prstGeom prst="rect">
            <a:avLst/>
          </a:prstGeom>
          <a:noFill/>
          <a:ln w="38100">
            <a:solidFill>
              <a:srgbClr val="0070C0"/>
            </a:solidFill>
          </a:ln>
        </p:spPr>
        <p:txBody>
          <a:bodyPr wrap="square" rtlCol="0">
            <a:spAutoFit/>
          </a:bodyPr>
          <a:lstStyle/>
          <a:p>
            <a:r>
              <a:rPr lang="en-US" sz="2000" b="1" dirty="0">
                <a:solidFill>
                  <a:srgbClr val="C00000"/>
                </a:solidFill>
              </a:rPr>
              <a:t>Merger Price Impact</a:t>
            </a:r>
          </a:p>
        </p:txBody>
      </p:sp>
      <p:cxnSp>
        <p:nvCxnSpPr>
          <p:cNvPr id="33" name="Straight Arrow Connector 32">
            <a:extLst>
              <a:ext uri="{FF2B5EF4-FFF2-40B4-BE49-F238E27FC236}">
                <a16:creationId xmlns:a16="http://schemas.microsoft.com/office/drawing/2014/main" id="{94768058-C63A-4C7B-AF94-22D990F11C57}"/>
              </a:ext>
            </a:extLst>
          </p:cNvPr>
          <p:cNvCxnSpPr>
            <a:cxnSpLocks/>
          </p:cNvCxnSpPr>
          <p:nvPr/>
        </p:nvCxnSpPr>
        <p:spPr>
          <a:xfrm flipH="1">
            <a:off x="5869127" y="4364790"/>
            <a:ext cx="2440936" cy="885801"/>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89076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C7295-25F8-4902-9449-845302C46CE0}"/>
              </a:ext>
            </a:extLst>
          </p:cNvPr>
          <p:cNvSpPr>
            <a:spLocks noGrp="1"/>
          </p:cNvSpPr>
          <p:nvPr>
            <p:ph type="title"/>
          </p:nvPr>
        </p:nvSpPr>
        <p:spPr/>
        <p:txBody>
          <a:bodyPr/>
          <a:lstStyle/>
          <a:p>
            <a:pPr algn="ctr"/>
            <a:r>
              <a:rPr lang="en-US" dirty="0"/>
              <a:t>HMGs Analysis</a:t>
            </a:r>
          </a:p>
        </p:txBody>
      </p:sp>
      <p:sp>
        <p:nvSpPr>
          <p:cNvPr id="3" name="Text Placeholder 2">
            <a:extLst>
              <a:ext uri="{FF2B5EF4-FFF2-40B4-BE49-F238E27FC236}">
                <a16:creationId xmlns:a16="http://schemas.microsoft.com/office/drawing/2014/main" id="{04E68E99-3A0A-4909-AF25-67BC63D52A48}"/>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0858F402-6D41-4795-B76A-8F9F9E077545}"/>
              </a:ext>
            </a:extLst>
          </p:cNvPr>
          <p:cNvSpPr>
            <a:spLocks noGrp="1"/>
          </p:cNvSpPr>
          <p:nvPr>
            <p:ph type="sldNum" sz="quarter" idx="12"/>
          </p:nvPr>
        </p:nvSpPr>
        <p:spPr/>
        <p:txBody>
          <a:bodyPr/>
          <a:lstStyle/>
          <a:p>
            <a:fld id="{A3FA0A93-60EE-4E9D-852F-604094E61050}" type="slidenum">
              <a:rPr lang="en-US" smtClean="0"/>
              <a:t>15</a:t>
            </a:fld>
            <a:endParaRPr lang="en-US"/>
          </a:p>
        </p:txBody>
      </p:sp>
    </p:spTree>
    <p:extLst>
      <p:ext uri="{BB962C8B-B14F-4D97-AF65-F5344CB8AC3E}">
        <p14:creationId xmlns:p14="http://schemas.microsoft.com/office/powerpoint/2010/main" val="1625199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246" y="-58650"/>
            <a:ext cx="10515600" cy="1325563"/>
          </a:xfrm>
        </p:spPr>
        <p:txBody>
          <a:bodyPr>
            <a:normAutofit fontScale="90000"/>
          </a:bodyPr>
          <a:lstStyle/>
          <a:p>
            <a:r>
              <a:rPr lang="en-US" dirty="0"/>
              <a:t>Unilateral Incentive to Raise Prices (HMGs § 6.1): </a:t>
            </a:r>
            <a:br>
              <a:rPr lang="en-US" dirty="0"/>
            </a:br>
            <a:r>
              <a:rPr lang="en-US" i="1" dirty="0"/>
              <a:t>Basic Economics</a:t>
            </a:r>
            <a:br>
              <a:rPr lang="en-US" i="1" dirty="0"/>
            </a:br>
            <a:endParaRPr lang="en-US" sz="2800" i="1" dirty="0"/>
          </a:p>
        </p:txBody>
      </p:sp>
      <p:sp>
        <p:nvSpPr>
          <p:cNvPr id="6" name="Content Placeholder 5"/>
          <p:cNvSpPr>
            <a:spLocks noGrp="1"/>
          </p:cNvSpPr>
          <p:nvPr>
            <p:ph idx="1"/>
          </p:nvPr>
        </p:nvSpPr>
        <p:spPr>
          <a:xfrm>
            <a:off x="399217" y="944485"/>
            <a:ext cx="8242543" cy="5180351"/>
          </a:xfrm>
        </p:spPr>
        <p:txBody>
          <a:bodyPr>
            <a:noAutofit/>
          </a:bodyPr>
          <a:lstStyle/>
          <a:p>
            <a:pPr marL="0" indent="0" algn="just">
              <a:buNone/>
            </a:pPr>
            <a:r>
              <a:rPr lang="en-US" sz="2000" b="1" i="1" u="sng" dirty="0">
                <a:solidFill>
                  <a:srgbClr val="C00000"/>
                </a:solidFill>
              </a:rPr>
              <a:t>Products of merging firms are close substitutes</a:t>
            </a:r>
            <a:r>
              <a:rPr lang="en-US" sz="2000" b="1" i="1" dirty="0">
                <a:solidFill>
                  <a:srgbClr val="C00000"/>
                </a:solidFill>
              </a:rPr>
              <a:t>:</a:t>
            </a:r>
            <a:r>
              <a:rPr lang="en-US" sz="2000" b="1" i="1" dirty="0"/>
              <a:t> “In differentiated product industries, some products can be very close substitutes and compete strongly with each other, while other products are more distant substitutes and compete less strongly</a:t>
            </a:r>
            <a:r>
              <a:rPr lang="en-US" sz="2000" dirty="0">
                <a:solidFill>
                  <a:srgbClr val="C00000"/>
                </a:solidFill>
              </a:rPr>
              <a:t>. </a:t>
            </a:r>
            <a:endParaRPr lang="en-US" sz="2000" dirty="0"/>
          </a:p>
          <a:p>
            <a:pPr marL="0" indent="0">
              <a:buNone/>
            </a:pPr>
            <a:r>
              <a:rPr lang="en-US" sz="2000" b="1" i="1" u="sng" dirty="0">
                <a:solidFill>
                  <a:srgbClr val="C00000"/>
                </a:solidFill>
              </a:rPr>
              <a:t>Unilateral price increase by one (or both) products</a:t>
            </a:r>
            <a:r>
              <a:rPr lang="en-US" sz="2000" b="1" i="1" dirty="0">
                <a:solidFill>
                  <a:srgbClr val="C00000"/>
                </a:solidFill>
              </a:rPr>
              <a:t>: </a:t>
            </a:r>
            <a:r>
              <a:rPr lang="en-US" sz="2000" b="1" i="1" dirty="0"/>
              <a:t>A merger between firms selling differentiated products may diminish competition by enabling the merged firm to profit by </a:t>
            </a:r>
            <a:r>
              <a:rPr lang="en-US" sz="2000" b="1" i="1" u="sng" dirty="0"/>
              <a:t>unilaterally</a:t>
            </a:r>
            <a:r>
              <a:rPr lang="en-US" sz="2000" b="1" i="1" dirty="0"/>
              <a:t> raising the price of one or both products above the pre-merger level</a:t>
            </a:r>
            <a:r>
              <a:rPr lang="en-US" sz="2000" dirty="0"/>
              <a:t>. </a:t>
            </a:r>
          </a:p>
          <a:p>
            <a:pPr marL="0" indent="0">
              <a:buNone/>
            </a:pPr>
            <a:r>
              <a:rPr lang="en-US" sz="2000" b="1" i="1" u="sng" dirty="0">
                <a:solidFill>
                  <a:srgbClr val="C00000"/>
                </a:solidFill>
              </a:rPr>
              <a:t>Merger partner “recaptures” diverted Sales</a:t>
            </a:r>
            <a:r>
              <a:rPr lang="en-US" sz="2000" b="1" i="1" dirty="0">
                <a:solidFill>
                  <a:srgbClr val="C00000"/>
                </a:solidFill>
              </a:rPr>
              <a:t>:</a:t>
            </a:r>
            <a:r>
              <a:rPr lang="en-US" sz="2000" dirty="0"/>
              <a:t> </a:t>
            </a:r>
            <a:r>
              <a:rPr lang="en-US" sz="2000" b="1" i="1" dirty="0"/>
              <a:t>Some of the sales lost due to the price rise will merely be </a:t>
            </a:r>
            <a:r>
              <a:rPr lang="en-US" sz="2000" b="1" i="1" u="sng" dirty="0"/>
              <a:t>diverted to the product of the merger partner</a:t>
            </a:r>
            <a:r>
              <a:rPr lang="en-US" sz="2000" b="1" i="1" dirty="0"/>
              <a:t> and, depending on relative margins, capturing such sales loss through merger may make the price increase profitable even though it would not have been profitable prior to the merger.”</a:t>
            </a:r>
            <a:br>
              <a:rPr lang="en-US" sz="2000" b="1" i="1" dirty="0"/>
            </a:br>
            <a:endParaRPr lang="en-US" sz="2000" b="1" i="1" dirty="0"/>
          </a:p>
          <a:p>
            <a:pPr marL="0" indent="0">
              <a:buNone/>
            </a:pPr>
            <a:r>
              <a:rPr lang="en-US" sz="2400" b="1" i="1" dirty="0">
                <a:solidFill>
                  <a:srgbClr val="C00000"/>
                </a:solidFill>
              </a:rPr>
              <a:t>This effect occurs even if rivals do not follow the price increase, which is why it is called “unilateral” effects.  </a:t>
            </a:r>
            <a:br>
              <a:rPr lang="en-US" sz="2400" b="1" i="1" dirty="0">
                <a:solidFill>
                  <a:srgbClr val="C00000"/>
                </a:solidFill>
              </a:rPr>
            </a:br>
            <a:r>
              <a:rPr lang="en-US" sz="2400" b="1" i="1" dirty="0">
                <a:solidFill>
                  <a:srgbClr val="7030A0"/>
                </a:solidFill>
              </a:rPr>
              <a:t>For this same reason, market definition is not key.</a:t>
            </a:r>
            <a:endParaRPr lang="en-US" sz="2000" dirty="0">
              <a:solidFill>
                <a:srgbClr val="7030A0"/>
              </a:solidFill>
            </a:endParaRPr>
          </a:p>
        </p:txBody>
      </p:sp>
      <p:sp>
        <p:nvSpPr>
          <p:cNvPr id="5" name="Slide Number Placeholder 4"/>
          <p:cNvSpPr>
            <a:spLocks noGrp="1"/>
          </p:cNvSpPr>
          <p:nvPr>
            <p:ph type="sldNum" sz="quarter" idx="12"/>
          </p:nvPr>
        </p:nvSpPr>
        <p:spPr/>
        <p:txBody>
          <a:bodyPr/>
          <a:lstStyle/>
          <a:p>
            <a:fld id="{A3FA0A93-60EE-4E9D-852F-604094E61050}" type="slidenum">
              <a:rPr lang="en-US" smtClean="0"/>
              <a:t>16</a:t>
            </a:fld>
            <a:endParaRPr lang="en-US"/>
          </a:p>
        </p:txBody>
      </p:sp>
      <p:sp>
        <p:nvSpPr>
          <p:cNvPr id="7" name="TextBox 6">
            <a:extLst>
              <a:ext uri="{FF2B5EF4-FFF2-40B4-BE49-F238E27FC236}">
                <a16:creationId xmlns:a16="http://schemas.microsoft.com/office/drawing/2014/main" id="{7F7BD737-5ACA-4F7E-9ED1-31DA9C30590C}"/>
              </a:ext>
            </a:extLst>
          </p:cNvPr>
          <p:cNvSpPr txBox="1"/>
          <p:nvPr/>
        </p:nvSpPr>
        <p:spPr>
          <a:xfrm>
            <a:off x="9279730" y="3129224"/>
            <a:ext cx="2671281" cy="1938992"/>
          </a:xfrm>
          <a:prstGeom prst="rect">
            <a:avLst/>
          </a:prstGeom>
          <a:noFill/>
          <a:ln w="38100">
            <a:solidFill>
              <a:srgbClr val="0070C0"/>
            </a:solidFill>
          </a:ln>
        </p:spPr>
        <p:txBody>
          <a:bodyPr wrap="square" rtlCol="0">
            <a:spAutoFit/>
          </a:bodyPr>
          <a:lstStyle/>
          <a:p>
            <a:r>
              <a:rPr lang="en-US" sz="2000" b="1" i="1" dirty="0">
                <a:solidFill>
                  <a:srgbClr val="0070C0"/>
                </a:solidFill>
              </a:rPr>
              <a:t>“Recapture” of the “Diversion” is Key.  This also is the foundation of the “recapture percentage” in market definition</a:t>
            </a:r>
          </a:p>
        </p:txBody>
      </p:sp>
      <p:cxnSp>
        <p:nvCxnSpPr>
          <p:cNvPr id="8" name="Straight Arrow Connector 7">
            <a:extLst>
              <a:ext uri="{FF2B5EF4-FFF2-40B4-BE49-F238E27FC236}">
                <a16:creationId xmlns:a16="http://schemas.microsoft.com/office/drawing/2014/main" id="{39DF115D-D25C-45BA-B9D5-3E975485BF7A}"/>
              </a:ext>
            </a:extLst>
          </p:cNvPr>
          <p:cNvCxnSpPr>
            <a:cxnSpLocks/>
          </p:cNvCxnSpPr>
          <p:nvPr/>
        </p:nvCxnSpPr>
        <p:spPr>
          <a:xfrm flipH="1">
            <a:off x="8552820" y="4141308"/>
            <a:ext cx="601921" cy="17829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E0ECB3A6-56AA-4FE0-833E-46276F7A17BB}"/>
              </a:ext>
            </a:extLst>
          </p:cNvPr>
          <p:cNvSpPr txBox="1"/>
          <p:nvPr/>
        </p:nvSpPr>
        <p:spPr>
          <a:xfrm>
            <a:off x="9432533" y="816718"/>
            <a:ext cx="2671281" cy="1631216"/>
          </a:xfrm>
          <a:prstGeom prst="rect">
            <a:avLst/>
          </a:prstGeom>
          <a:noFill/>
          <a:ln w="38100">
            <a:solidFill>
              <a:srgbClr val="0070C0"/>
            </a:solidFill>
          </a:ln>
        </p:spPr>
        <p:txBody>
          <a:bodyPr wrap="square" rtlCol="0">
            <a:spAutoFit/>
          </a:bodyPr>
          <a:lstStyle/>
          <a:p>
            <a:r>
              <a:rPr lang="en-US" sz="2000" b="1" i="1" dirty="0">
                <a:solidFill>
                  <a:srgbClr val="0070C0"/>
                </a:solidFill>
              </a:rPr>
              <a:t>The merging firms’ product actually do </a:t>
            </a:r>
            <a:r>
              <a:rPr lang="en-US" sz="2000" b="1" i="1" u="sng" dirty="0">
                <a:solidFill>
                  <a:srgbClr val="0070C0"/>
                </a:solidFill>
              </a:rPr>
              <a:t>not </a:t>
            </a:r>
            <a:r>
              <a:rPr lang="en-US" sz="2000" b="1" i="1" dirty="0">
                <a:solidFill>
                  <a:srgbClr val="0070C0"/>
                </a:solidFill>
              </a:rPr>
              <a:t>need to be “closest” substitutes to each other</a:t>
            </a:r>
          </a:p>
        </p:txBody>
      </p:sp>
      <p:cxnSp>
        <p:nvCxnSpPr>
          <p:cNvPr id="10" name="Straight Arrow Connector 9">
            <a:extLst>
              <a:ext uri="{FF2B5EF4-FFF2-40B4-BE49-F238E27FC236}">
                <a16:creationId xmlns:a16="http://schemas.microsoft.com/office/drawing/2014/main" id="{B7271074-A3B5-469D-ABB2-5C17484B2958}"/>
              </a:ext>
            </a:extLst>
          </p:cNvPr>
          <p:cNvCxnSpPr>
            <a:cxnSpLocks/>
          </p:cNvCxnSpPr>
          <p:nvPr/>
        </p:nvCxnSpPr>
        <p:spPr>
          <a:xfrm flipH="1">
            <a:off x="8610600" y="1761807"/>
            <a:ext cx="601921" cy="17829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1961BF74-2455-4713-9DCE-8E28AEEE6AAB}"/>
              </a:ext>
            </a:extLst>
          </p:cNvPr>
          <p:cNvSpPr txBox="1"/>
          <p:nvPr/>
        </p:nvSpPr>
        <p:spPr>
          <a:xfrm>
            <a:off x="8737779" y="5463116"/>
            <a:ext cx="3055004" cy="1323439"/>
          </a:xfrm>
          <a:prstGeom prst="rect">
            <a:avLst/>
          </a:prstGeom>
          <a:noFill/>
          <a:ln w="38100">
            <a:solidFill>
              <a:srgbClr val="0070C0"/>
            </a:solidFill>
          </a:ln>
        </p:spPr>
        <p:txBody>
          <a:bodyPr wrap="square" rtlCol="0">
            <a:spAutoFit/>
          </a:bodyPr>
          <a:lstStyle/>
          <a:p>
            <a:r>
              <a:rPr lang="en-US" sz="2000" b="1" i="1" dirty="0">
                <a:solidFill>
                  <a:srgbClr val="0070C0"/>
                </a:solidFill>
              </a:rPr>
              <a:t>But competitors generally will at least partially follow the price increase </a:t>
            </a:r>
            <a:br>
              <a:rPr lang="en-US" sz="2000" b="1" i="1" dirty="0">
                <a:solidFill>
                  <a:srgbClr val="0070C0"/>
                </a:solidFill>
              </a:rPr>
            </a:br>
            <a:r>
              <a:rPr lang="en-US" sz="2000" b="1" i="1" dirty="0">
                <a:solidFill>
                  <a:srgbClr val="0070C0"/>
                </a:solidFill>
              </a:rPr>
              <a:t>(multi-lateral effect)</a:t>
            </a:r>
          </a:p>
        </p:txBody>
      </p:sp>
      <p:cxnSp>
        <p:nvCxnSpPr>
          <p:cNvPr id="12" name="Straight Arrow Connector 11">
            <a:extLst>
              <a:ext uri="{FF2B5EF4-FFF2-40B4-BE49-F238E27FC236}">
                <a16:creationId xmlns:a16="http://schemas.microsoft.com/office/drawing/2014/main" id="{4B182A76-1281-48C3-BF15-0B9D59229077}"/>
              </a:ext>
            </a:extLst>
          </p:cNvPr>
          <p:cNvCxnSpPr>
            <a:cxnSpLocks/>
          </p:cNvCxnSpPr>
          <p:nvPr/>
        </p:nvCxnSpPr>
        <p:spPr>
          <a:xfrm flipH="1" flipV="1">
            <a:off x="7805394" y="5637229"/>
            <a:ext cx="805207" cy="16517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4822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1">
            <a:extLst>
              <a:ext uri="{FF2B5EF4-FFF2-40B4-BE49-F238E27FC236}">
                <a16:creationId xmlns:a16="http://schemas.microsoft.com/office/drawing/2014/main" id="{D1CBF5D6-F746-4133-88F1-B3FCB3EB6577}"/>
              </a:ext>
            </a:extLst>
          </p:cNvPr>
          <p:cNvSpPr txBox="1">
            <a:spLocks/>
          </p:cNvSpPr>
          <p:nvPr/>
        </p:nvSpPr>
        <p:spPr>
          <a:xfrm>
            <a:off x="459294" y="-151392"/>
            <a:ext cx="10515600" cy="1325563"/>
          </a:xfrm>
          <a:prstGeom prst="rect">
            <a:avLst/>
          </a:prstGeom>
        </p:spPr>
        <p:txBody>
          <a:bodyPr>
            <a:normAutofit fontScale="6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eaLnBrk="0" fontAlgn="base" hangingPunct="0">
              <a:lnSpc>
                <a:spcPct val="100000"/>
              </a:lnSpc>
              <a:spcAft>
                <a:spcPct val="0"/>
              </a:spcAft>
            </a:pPr>
            <a:br>
              <a:rPr lang="en-US" altLang="en-US" sz="3600" dirty="0">
                <a:latin typeface="Arial" panose="020B0604020202020204" pitchFamily="34" charset="0"/>
              </a:rPr>
            </a:br>
            <a:r>
              <a:rPr lang="en-US" altLang="en-US" sz="3600" dirty="0"/>
              <a:t>Impact of a Merger That Leads to Diversion of Some Lost Sales to the Merger Partner.  </a:t>
            </a:r>
            <a:r>
              <a:rPr lang="en-US" altLang="en-US" sz="3600" i="1" dirty="0"/>
              <a:t>Consider a Price Increase Above the Profit-Max Price $200 Up to $220</a:t>
            </a:r>
            <a:br>
              <a:rPr lang="en-US" altLang="en-US" sz="2000" dirty="0"/>
            </a:br>
            <a:endParaRPr lang="en-US" dirty="0"/>
          </a:p>
        </p:txBody>
      </p:sp>
      <p:sp>
        <p:nvSpPr>
          <p:cNvPr id="53" name="TextBox 52">
            <a:extLst>
              <a:ext uri="{FF2B5EF4-FFF2-40B4-BE49-F238E27FC236}">
                <a16:creationId xmlns:a16="http://schemas.microsoft.com/office/drawing/2014/main" id="{78DAB792-3E37-4CBE-917D-89EC1BF74A79}"/>
              </a:ext>
            </a:extLst>
          </p:cNvPr>
          <p:cNvSpPr txBox="1"/>
          <p:nvPr/>
        </p:nvSpPr>
        <p:spPr>
          <a:xfrm>
            <a:off x="2578176" y="1115238"/>
            <a:ext cx="6994441" cy="769441"/>
          </a:xfrm>
          <a:prstGeom prst="rect">
            <a:avLst/>
          </a:prstGeom>
          <a:solidFill>
            <a:srgbClr val="00FF99">
              <a:alpha val="20000"/>
            </a:srgbClr>
          </a:solidFill>
          <a:ln w="38100">
            <a:solidFill>
              <a:schemeClr val="tx1"/>
            </a:solidFill>
          </a:ln>
        </p:spPr>
        <p:txBody>
          <a:bodyPr wrap="square" rtlCol="0">
            <a:spAutoFit/>
          </a:bodyPr>
          <a:lstStyle/>
          <a:p>
            <a:pPr algn="ctr"/>
            <a:r>
              <a:rPr lang="en-US" sz="1600" b="1" dirty="0">
                <a:solidFill>
                  <a:srgbClr val="C00000"/>
                </a:solidFill>
              </a:rPr>
              <a:t>BEFORE THE MERGER, THE PROFIT  FOR </a:t>
            </a:r>
          </a:p>
          <a:p>
            <a:pPr algn="ctr"/>
            <a:r>
              <a:rPr lang="en-US" sz="1600" b="1" dirty="0">
                <a:solidFill>
                  <a:srgbClr val="C00000"/>
                </a:solidFill>
              </a:rPr>
              <a:t>STANDALONE “FIRM 1 DECLINES WHEN IT RAISES PRICE TO $220</a:t>
            </a:r>
            <a:endParaRPr lang="en-US" sz="1200" b="1" dirty="0"/>
          </a:p>
          <a:p>
            <a:r>
              <a:rPr lang="en-US" sz="1200" dirty="0"/>
              <a:t>“</a:t>
            </a:r>
            <a:endParaRPr lang="en-US" sz="1200" dirty="0">
              <a:solidFill>
                <a:srgbClr val="C00000"/>
              </a:solidFill>
            </a:endParaRPr>
          </a:p>
        </p:txBody>
      </p:sp>
      <p:sp>
        <p:nvSpPr>
          <p:cNvPr id="54" name="TextBox 53">
            <a:extLst>
              <a:ext uri="{FF2B5EF4-FFF2-40B4-BE49-F238E27FC236}">
                <a16:creationId xmlns:a16="http://schemas.microsoft.com/office/drawing/2014/main" id="{78DAB792-3E37-4CBE-917D-89EC1BF74A79}"/>
              </a:ext>
            </a:extLst>
          </p:cNvPr>
          <p:cNvSpPr txBox="1"/>
          <p:nvPr/>
        </p:nvSpPr>
        <p:spPr>
          <a:xfrm>
            <a:off x="2929524" y="2025319"/>
            <a:ext cx="6719301" cy="830997"/>
          </a:xfrm>
          <a:prstGeom prst="rect">
            <a:avLst/>
          </a:prstGeom>
          <a:noFill/>
          <a:ln w="38100">
            <a:solidFill>
              <a:schemeClr val="tx1"/>
            </a:solidFill>
          </a:ln>
        </p:spPr>
        <p:txBody>
          <a:bodyPr wrap="square" rtlCol="0">
            <a:spAutoFit/>
          </a:bodyPr>
          <a:lstStyle/>
          <a:p>
            <a:r>
              <a:rPr lang="en-US" sz="1600" b="1" dirty="0">
                <a:solidFill>
                  <a:srgbClr val="C00000"/>
                </a:solidFill>
                <a:highlight>
                  <a:srgbClr val="FFFF00"/>
                </a:highlight>
              </a:rPr>
              <a:t>AFTER THE MERGER, THE “RECAPTURE” OF 8 UNITS OF SALES LOST BY ITS MERGER PARTNER MEANS THAT COMPANY PROFITS WOULD INCREASE WHEN IT RAISES PRICE</a:t>
            </a:r>
            <a:endParaRPr lang="en-US" sz="1050" dirty="0">
              <a:solidFill>
                <a:srgbClr val="C00000"/>
              </a:solidFill>
              <a:highlight>
                <a:srgbClr val="FFFF00"/>
              </a:highlight>
            </a:endParaRPr>
          </a:p>
        </p:txBody>
      </p:sp>
      <p:grpSp>
        <p:nvGrpSpPr>
          <p:cNvPr id="49" name="Group 48">
            <a:extLst>
              <a:ext uri="{FF2B5EF4-FFF2-40B4-BE49-F238E27FC236}">
                <a16:creationId xmlns:a16="http://schemas.microsoft.com/office/drawing/2014/main" id="{8BB482DF-2BB8-40E5-84BC-09AF2831C2AC}"/>
              </a:ext>
            </a:extLst>
          </p:cNvPr>
          <p:cNvGrpSpPr/>
          <p:nvPr/>
        </p:nvGrpSpPr>
        <p:grpSpPr>
          <a:xfrm>
            <a:off x="1217106" y="1425428"/>
            <a:ext cx="5306191" cy="4785995"/>
            <a:chOff x="1217106" y="1425428"/>
            <a:chExt cx="5306191" cy="4785995"/>
          </a:xfrm>
        </p:grpSpPr>
        <p:sp>
          <p:nvSpPr>
            <p:cNvPr id="45" name="Rectangle 44">
              <a:extLst>
                <a:ext uri="{FF2B5EF4-FFF2-40B4-BE49-F238E27FC236}">
                  <a16:creationId xmlns:a16="http://schemas.microsoft.com/office/drawing/2014/main" id="{37D18998-882D-4692-ABA9-975538140299}"/>
                </a:ext>
              </a:extLst>
            </p:cNvPr>
            <p:cNvSpPr/>
            <p:nvPr/>
          </p:nvSpPr>
          <p:spPr>
            <a:xfrm>
              <a:off x="4252721" y="4024782"/>
              <a:ext cx="141730" cy="13393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6" name="Group 45">
              <a:extLst>
                <a:ext uri="{FF2B5EF4-FFF2-40B4-BE49-F238E27FC236}">
                  <a16:creationId xmlns:a16="http://schemas.microsoft.com/office/drawing/2014/main" id="{87D111A9-5D65-4E3E-9521-5A47550024E5}"/>
                </a:ext>
              </a:extLst>
            </p:cNvPr>
            <p:cNvGrpSpPr/>
            <p:nvPr/>
          </p:nvGrpSpPr>
          <p:grpSpPr>
            <a:xfrm>
              <a:off x="1217106" y="1425428"/>
              <a:ext cx="5306191" cy="4785995"/>
              <a:chOff x="1217106" y="1425428"/>
              <a:chExt cx="5306191" cy="4785995"/>
            </a:xfrm>
          </p:grpSpPr>
          <p:grpSp>
            <p:nvGrpSpPr>
              <p:cNvPr id="29" name="Group 28">
                <a:extLst>
                  <a:ext uri="{FF2B5EF4-FFF2-40B4-BE49-F238E27FC236}">
                    <a16:creationId xmlns:a16="http://schemas.microsoft.com/office/drawing/2014/main" id="{4CABA45A-5520-4029-A43E-D281781E4AF8}"/>
                  </a:ext>
                </a:extLst>
              </p:cNvPr>
              <p:cNvGrpSpPr/>
              <p:nvPr/>
            </p:nvGrpSpPr>
            <p:grpSpPr>
              <a:xfrm>
                <a:off x="1217106" y="1425428"/>
                <a:ext cx="5306191" cy="4785995"/>
                <a:chOff x="3032427" y="1145380"/>
                <a:chExt cx="5306191" cy="4785995"/>
              </a:xfrm>
            </p:grpSpPr>
            <p:sp>
              <p:nvSpPr>
                <p:cNvPr id="26" name="Rectangle 25">
                  <a:extLst>
                    <a:ext uri="{FF2B5EF4-FFF2-40B4-BE49-F238E27FC236}">
                      <a16:creationId xmlns:a16="http://schemas.microsoft.com/office/drawing/2014/main" id="{9666F974-17ED-47D6-A863-272FC3FBE7EA}"/>
                    </a:ext>
                  </a:extLst>
                </p:cNvPr>
                <p:cNvSpPr/>
                <p:nvPr/>
              </p:nvSpPr>
              <p:spPr>
                <a:xfrm>
                  <a:off x="5786286" y="3751869"/>
                  <a:ext cx="272021" cy="132769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73177890-EAD2-4F04-BE3E-97701245FF08}"/>
                    </a:ext>
                  </a:extLst>
                </p:cNvPr>
                <p:cNvGrpSpPr/>
                <p:nvPr/>
              </p:nvGrpSpPr>
              <p:grpSpPr>
                <a:xfrm>
                  <a:off x="3032427" y="1145380"/>
                  <a:ext cx="5306191" cy="4785995"/>
                  <a:chOff x="3032427" y="1145380"/>
                  <a:chExt cx="5306191" cy="4785995"/>
                </a:xfrm>
              </p:grpSpPr>
              <p:sp>
                <p:nvSpPr>
                  <p:cNvPr id="3" name="Rectangle 2">
                    <a:extLst>
                      <a:ext uri="{FF2B5EF4-FFF2-40B4-BE49-F238E27FC236}">
                        <a16:creationId xmlns:a16="http://schemas.microsoft.com/office/drawing/2014/main" id="{66E08F66-3BF3-48AC-AE14-0D9E72170F77}"/>
                      </a:ext>
                    </a:extLst>
                  </p:cNvPr>
                  <p:cNvSpPr/>
                  <p:nvPr/>
                </p:nvSpPr>
                <p:spPr>
                  <a:xfrm>
                    <a:off x="3762132" y="3387428"/>
                    <a:ext cx="2030118" cy="36874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a:extLst>
                      <a:ext uri="{FF2B5EF4-FFF2-40B4-BE49-F238E27FC236}">
                        <a16:creationId xmlns:a16="http://schemas.microsoft.com/office/drawing/2014/main" id="{D01DB843-7B75-4280-9F19-0238D0D57B82}"/>
                      </a:ext>
                    </a:extLst>
                  </p:cNvPr>
                  <p:cNvGrpSpPr/>
                  <p:nvPr/>
                </p:nvGrpSpPr>
                <p:grpSpPr>
                  <a:xfrm>
                    <a:off x="3032427" y="1145380"/>
                    <a:ext cx="5306191" cy="4785995"/>
                    <a:chOff x="2985948" y="1099023"/>
                    <a:chExt cx="5306191" cy="4785995"/>
                  </a:xfrm>
                </p:grpSpPr>
                <p:cxnSp>
                  <p:nvCxnSpPr>
                    <p:cNvPr id="44" name="Straight Connector 43">
                      <a:extLst>
                        <a:ext uri="{FF2B5EF4-FFF2-40B4-BE49-F238E27FC236}">
                          <a16:creationId xmlns:a16="http://schemas.microsoft.com/office/drawing/2014/main" id="{3E7CD5C2-43CB-4B73-90A5-581BCBDAEBEE}"/>
                        </a:ext>
                      </a:extLst>
                    </p:cNvPr>
                    <p:cNvCxnSpPr>
                      <a:cxnSpLocks/>
                    </p:cNvCxnSpPr>
                    <p:nvPr/>
                  </p:nvCxnSpPr>
                  <p:spPr>
                    <a:xfrm>
                      <a:off x="6006172" y="3709994"/>
                      <a:ext cx="13607" cy="1719819"/>
                    </a:xfrm>
                    <a:prstGeom prst="line">
                      <a:avLst/>
                    </a:prstGeom>
                  </p:spPr>
                  <p:style>
                    <a:lnRef idx="1">
                      <a:schemeClr val="dk1"/>
                    </a:lnRef>
                    <a:fillRef idx="0">
                      <a:schemeClr val="dk1"/>
                    </a:fillRef>
                    <a:effectRef idx="0">
                      <a:schemeClr val="dk1"/>
                    </a:effectRef>
                    <a:fontRef idx="minor">
                      <a:schemeClr val="tx1"/>
                    </a:fontRef>
                  </p:style>
                </p:cxnSp>
                <p:grpSp>
                  <p:nvGrpSpPr>
                    <p:cNvPr id="50" name="Group 49">
                      <a:extLst>
                        <a:ext uri="{FF2B5EF4-FFF2-40B4-BE49-F238E27FC236}">
                          <a16:creationId xmlns:a16="http://schemas.microsoft.com/office/drawing/2014/main" id="{4897DD1D-B402-4DE7-8B44-C2D0A69C40B3}"/>
                        </a:ext>
                      </a:extLst>
                    </p:cNvPr>
                    <p:cNvGrpSpPr/>
                    <p:nvPr/>
                  </p:nvGrpSpPr>
                  <p:grpSpPr>
                    <a:xfrm>
                      <a:off x="2985948" y="1099023"/>
                      <a:ext cx="5306191" cy="4785995"/>
                      <a:chOff x="2985948" y="1099023"/>
                      <a:chExt cx="5306191" cy="4785995"/>
                    </a:xfrm>
                  </p:grpSpPr>
                  <p:grpSp>
                    <p:nvGrpSpPr>
                      <p:cNvPr id="2" name="Group 1">
                        <a:extLst>
                          <a:ext uri="{FF2B5EF4-FFF2-40B4-BE49-F238E27FC236}">
                            <a16:creationId xmlns:a16="http://schemas.microsoft.com/office/drawing/2014/main" id="{29D0E2FE-18D7-473D-9A41-B45183869F98}"/>
                          </a:ext>
                        </a:extLst>
                      </p:cNvPr>
                      <p:cNvGrpSpPr/>
                      <p:nvPr/>
                    </p:nvGrpSpPr>
                    <p:grpSpPr>
                      <a:xfrm>
                        <a:off x="2985948" y="1099023"/>
                        <a:ext cx="5306191" cy="4785995"/>
                        <a:chOff x="-74310" y="0"/>
                        <a:chExt cx="5306268" cy="4786464"/>
                      </a:xfrm>
                    </p:grpSpPr>
                    <p:grpSp>
                      <p:nvGrpSpPr>
                        <p:cNvPr id="6" name="Group 5">
                          <a:extLst>
                            <a:ext uri="{FF2B5EF4-FFF2-40B4-BE49-F238E27FC236}">
                              <a16:creationId xmlns:a16="http://schemas.microsoft.com/office/drawing/2014/main" id="{88278942-4CE9-4EF4-A672-6771B5B8C5B8}"/>
                            </a:ext>
                          </a:extLst>
                        </p:cNvPr>
                        <p:cNvGrpSpPr/>
                        <p:nvPr/>
                      </p:nvGrpSpPr>
                      <p:grpSpPr>
                        <a:xfrm>
                          <a:off x="-74310" y="0"/>
                          <a:ext cx="5306268" cy="4786464"/>
                          <a:chOff x="-74310" y="0"/>
                          <a:chExt cx="5306268" cy="4786464"/>
                        </a:xfrm>
                      </p:grpSpPr>
                      <p:grpSp>
                        <p:nvGrpSpPr>
                          <p:cNvPr id="7" name="Group 6">
                            <a:extLst>
                              <a:ext uri="{FF2B5EF4-FFF2-40B4-BE49-F238E27FC236}">
                                <a16:creationId xmlns:a16="http://schemas.microsoft.com/office/drawing/2014/main" id="{A1E6C88C-A248-4F41-BEB3-C39C2F1F861D}"/>
                              </a:ext>
                            </a:extLst>
                          </p:cNvPr>
                          <p:cNvGrpSpPr/>
                          <p:nvPr/>
                        </p:nvGrpSpPr>
                        <p:grpSpPr>
                          <a:xfrm>
                            <a:off x="-74310" y="0"/>
                            <a:ext cx="5306268" cy="4786464"/>
                            <a:chOff x="-74310" y="0"/>
                            <a:chExt cx="5306268" cy="4786464"/>
                          </a:xfrm>
                        </p:grpSpPr>
                        <p:grpSp>
                          <p:nvGrpSpPr>
                            <p:cNvPr id="9" name="Group 8">
                              <a:extLst>
                                <a:ext uri="{FF2B5EF4-FFF2-40B4-BE49-F238E27FC236}">
                                  <a16:creationId xmlns:a16="http://schemas.microsoft.com/office/drawing/2014/main" id="{386BE226-CF53-4790-88BD-3E6501AED09A}"/>
                                </a:ext>
                              </a:extLst>
                            </p:cNvPr>
                            <p:cNvGrpSpPr/>
                            <p:nvPr/>
                          </p:nvGrpSpPr>
                          <p:grpSpPr>
                            <a:xfrm>
                              <a:off x="628153" y="0"/>
                              <a:ext cx="4603805" cy="4349363"/>
                              <a:chOff x="0" y="0"/>
                              <a:chExt cx="4603805" cy="4349363"/>
                            </a:xfrm>
                          </p:grpSpPr>
                          <p:cxnSp>
                            <p:nvCxnSpPr>
                              <p:cNvPr id="31" name="Straight Connector 30">
                                <a:extLst>
                                  <a:ext uri="{FF2B5EF4-FFF2-40B4-BE49-F238E27FC236}">
                                    <a16:creationId xmlns:a16="http://schemas.microsoft.com/office/drawing/2014/main" id="{F2B3E03E-7049-4853-BCF2-1B1F1315A579}"/>
                                  </a:ext>
                                </a:extLst>
                              </p:cNvPr>
                              <p:cNvCxnSpPr>
                                <a:cxnSpLocks noChangeShapeType="1"/>
                              </p:cNvCxnSpPr>
                              <p:nvPr/>
                            </p:nvCxnSpPr>
                            <p:spPr bwMode="auto">
                              <a:xfrm>
                                <a:off x="27252" y="618467"/>
                                <a:ext cx="4538298" cy="36626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nvGrpSpPr>
                              <p:cNvPr id="32" name="Group 31">
                                <a:extLst>
                                  <a:ext uri="{FF2B5EF4-FFF2-40B4-BE49-F238E27FC236}">
                                    <a16:creationId xmlns:a16="http://schemas.microsoft.com/office/drawing/2014/main" id="{994726D1-A3CB-476A-A774-FF8B72D5E2B5}"/>
                                  </a:ext>
                                </a:extLst>
                              </p:cNvPr>
                              <p:cNvGrpSpPr/>
                              <p:nvPr/>
                            </p:nvGrpSpPr>
                            <p:grpSpPr>
                              <a:xfrm>
                                <a:off x="0" y="0"/>
                                <a:ext cx="4603805" cy="4349363"/>
                                <a:chOff x="0" y="0"/>
                                <a:chExt cx="4603805" cy="4349363"/>
                              </a:xfrm>
                            </p:grpSpPr>
                            <p:cxnSp>
                              <p:nvCxnSpPr>
                                <p:cNvPr id="33" name="Straight Connector 32">
                                  <a:extLst>
                                    <a:ext uri="{FF2B5EF4-FFF2-40B4-BE49-F238E27FC236}">
                                      <a16:creationId xmlns:a16="http://schemas.microsoft.com/office/drawing/2014/main" id="{7852029F-270E-45FA-B5DF-6FC9D264A45B}"/>
                                    </a:ext>
                                  </a:extLst>
                                </p:cNvPr>
                                <p:cNvCxnSpPr>
                                  <a:cxnSpLocks noChangeShapeType="1"/>
                                </p:cNvCxnSpPr>
                                <p:nvPr/>
                              </p:nvCxnSpPr>
                              <p:spPr bwMode="auto">
                                <a:xfrm flipH="1">
                                  <a:off x="2494188" y="2611227"/>
                                  <a:ext cx="4383" cy="171353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nvGrpSpPr>
                                <p:cNvPr id="34" name="Group 33">
                                  <a:extLst>
                                    <a:ext uri="{FF2B5EF4-FFF2-40B4-BE49-F238E27FC236}">
                                      <a16:creationId xmlns:a16="http://schemas.microsoft.com/office/drawing/2014/main" id="{7B50979B-BCAD-4EFD-BDCF-5E5D2323D36F}"/>
                                    </a:ext>
                                  </a:extLst>
                                </p:cNvPr>
                                <p:cNvGrpSpPr/>
                                <p:nvPr/>
                              </p:nvGrpSpPr>
                              <p:grpSpPr>
                                <a:xfrm>
                                  <a:off x="0" y="0"/>
                                  <a:ext cx="4603805" cy="4349363"/>
                                  <a:chOff x="0" y="0"/>
                                  <a:chExt cx="4603805" cy="4349363"/>
                                </a:xfrm>
                              </p:grpSpPr>
                              <p:cxnSp>
                                <p:nvCxnSpPr>
                                  <p:cNvPr id="36" name="Straight Connector 35">
                                    <a:extLst>
                                      <a:ext uri="{FF2B5EF4-FFF2-40B4-BE49-F238E27FC236}">
                                        <a16:creationId xmlns:a16="http://schemas.microsoft.com/office/drawing/2014/main" id="{BD7DC5FF-88C5-4132-BBBF-EC0149167C77}"/>
                                      </a:ext>
                                    </a:extLst>
                                  </p:cNvPr>
                                  <p:cNvCxnSpPr>
                                    <a:cxnSpLocks noChangeShapeType="1"/>
                                  </p:cNvCxnSpPr>
                                  <p:nvPr/>
                                </p:nvCxnSpPr>
                                <p:spPr bwMode="auto">
                                  <a:xfrm>
                                    <a:off x="31805" y="0"/>
                                    <a:ext cx="0" cy="4343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37" name="Straight Connector 36">
                                    <a:extLst>
                                      <a:ext uri="{FF2B5EF4-FFF2-40B4-BE49-F238E27FC236}">
                                        <a16:creationId xmlns:a16="http://schemas.microsoft.com/office/drawing/2014/main" id="{C306DC16-C35C-43A7-BD78-7C6F29D65683}"/>
                                      </a:ext>
                                    </a:extLst>
                                  </p:cNvPr>
                                  <p:cNvCxnSpPr>
                                    <a:cxnSpLocks noChangeShapeType="1"/>
                                  </p:cNvCxnSpPr>
                                  <p:nvPr/>
                                </p:nvCxnSpPr>
                                <p:spPr bwMode="auto">
                                  <a:xfrm>
                                    <a:off x="31805" y="4349363"/>
                                    <a:ext cx="45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38" name="Straight Connector 37">
                                    <a:extLst>
                                      <a:ext uri="{FF2B5EF4-FFF2-40B4-BE49-F238E27FC236}">
                                        <a16:creationId xmlns:a16="http://schemas.microsoft.com/office/drawing/2014/main" id="{21248123-FCB5-46F1-BD23-70B8FAC6E031}"/>
                                      </a:ext>
                                    </a:extLst>
                                  </p:cNvPr>
                                  <p:cNvCxnSpPr>
                                    <a:cxnSpLocks noChangeShapeType="1"/>
                                  </p:cNvCxnSpPr>
                                  <p:nvPr/>
                                </p:nvCxnSpPr>
                                <p:spPr bwMode="auto">
                                  <a:xfrm>
                                    <a:off x="47709" y="3926950"/>
                                    <a:ext cx="4060861" cy="762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39" name="Straight Connector 38">
                                    <a:extLst>
                                      <a:ext uri="{FF2B5EF4-FFF2-40B4-BE49-F238E27FC236}">
                                        <a16:creationId xmlns:a16="http://schemas.microsoft.com/office/drawing/2014/main" id="{A7912650-0AFF-484C-930B-1F4D2DAA92ED}"/>
                                      </a:ext>
                                    </a:extLst>
                                  </p:cNvPr>
                                  <p:cNvCxnSpPr>
                                    <a:cxnSpLocks noChangeShapeType="1"/>
                                  </p:cNvCxnSpPr>
                                  <p:nvPr/>
                                </p:nvCxnSpPr>
                                <p:spPr bwMode="auto">
                                  <a:xfrm flipH="1" flipV="1">
                                    <a:off x="2" y="2600075"/>
                                    <a:ext cx="2489044" cy="519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0" name="Straight Connector 39">
                                    <a:extLst>
                                      <a:ext uri="{FF2B5EF4-FFF2-40B4-BE49-F238E27FC236}">
                                        <a16:creationId xmlns:a16="http://schemas.microsoft.com/office/drawing/2014/main" id="{7CCB68DF-B124-4BB7-854C-E238012F2B6F}"/>
                                      </a:ext>
                                    </a:extLst>
                                  </p:cNvPr>
                                  <p:cNvCxnSpPr>
                                    <a:cxnSpLocks noChangeShapeType="1"/>
                                  </p:cNvCxnSpPr>
                                  <p:nvPr/>
                                </p:nvCxnSpPr>
                                <p:spPr bwMode="auto">
                                  <a:xfrm flipH="1">
                                    <a:off x="0" y="2242268"/>
                                    <a:ext cx="20574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cxnSp>
                              <p:nvCxnSpPr>
                                <p:cNvPr id="35" name="Straight Connector 34">
                                  <a:extLst>
                                    <a:ext uri="{FF2B5EF4-FFF2-40B4-BE49-F238E27FC236}">
                                      <a16:creationId xmlns:a16="http://schemas.microsoft.com/office/drawing/2014/main" id="{2CA70825-2F88-4717-8B07-D13F66B39187}"/>
                                    </a:ext>
                                  </a:extLst>
                                </p:cNvPr>
                                <p:cNvCxnSpPr>
                                  <a:cxnSpLocks noChangeShapeType="1"/>
                                </p:cNvCxnSpPr>
                                <p:nvPr/>
                              </p:nvCxnSpPr>
                              <p:spPr bwMode="auto">
                                <a:xfrm>
                                  <a:off x="2043485" y="2242268"/>
                                  <a:ext cx="7951" cy="21001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grpSp>
                        <p:grpSp>
                          <p:nvGrpSpPr>
                            <p:cNvPr id="10" name="Group 9">
                              <a:extLst>
                                <a:ext uri="{FF2B5EF4-FFF2-40B4-BE49-F238E27FC236}">
                                  <a16:creationId xmlns:a16="http://schemas.microsoft.com/office/drawing/2014/main" id="{AA1B20CD-7B0B-4727-B142-5DADB7077A0A}"/>
                                </a:ext>
                              </a:extLst>
                            </p:cNvPr>
                            <p:cNvGrpSpPr/>
                            <p:nvPr/>
                          </p:nvGrpSpPr>
                          <p:grpSpPr>
                            <a:xfrm>
                              <a:off x="-74310" y="2000250"/>
                              <a:ext cx="4272350" cy="2786214"/>
                              <a:chOff x="-74310" y="1340292"/>
                              <a:chExt cx="4272350" cy="2786214"/>
                            </a:xfrm>
                          </p:grpSpPr>
                          <p:grpSp>
                            <p:nvGrpSpPr>
                              <p:cNvPr id="11" name="Group 10">
                                <a:extLst>
                                  <a:ext uri="{FF2B5EF4-FFF2-40B4-BE49-F238E27FC236}">
                                    <a16:creationId xmlns:a16="http://schemas.microsoft.com/office/drawing/2014/main" id="{13A93E78-EF46-4605-946A-31B6A91E95EB}"/>
                                  </a:ext>
                                </a:extLst>
                              </p:cNvPr>
                              <p:cNvGrpSpPr/>
                              <p:nvPr/>
                            </p:nvGrpSpPr>
                            <p:grpSpPr>
                              <a:xfrm>
                                <a:off x="1177123" y="1340292"/>
                                <a:ext cx="2989361" cy="1537916"/>
                                <a:chOff x="330" y="1340292"/>
                                <a:chExt cx="2989361" cy="1537916"/>
                              </a:xfrm>
                            </p:grpSpPr>
                            <p:sp>
                              <p:nvSpPr>
                                <p:cNvPr id="27" name="Text Box 46">
                                  <a:extLst>
                                    <a:ext uri="{FF2B5EF4-FFF2-40B4-BE49-F238E27FC236}">
                                      <a16:creationId xmlns:a16="http://schemas.microsoft.com/office/drawing/2014/main" id="{76B214AF-A43E-4B09-852C-8FA067A14F68}"/>
                                    </a:ext>
                                  </a:extLst>
                                </p:cNvPr>
                                <p:cNvSpPr txBox="1">
                                  <a:spLocks noChangeArrowheads="1"/>
                                </p:cNvSpPr>
                                <p:nvPr/>
                              </p:nvSpPr>
                              <p:spPr bwMode="auto">
                                <a:xfrm>
                                  <a:off x="1749286" y="1340292"/>
                                  <a:ext cx="1240405"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Recapture R</a:t>
                                  </a:r>
                                  <a:endParaRPr lang="en-US" sz="1200" dirty="0">
                                    <a:effectLst/>
                                    <a:latin typeface="Times New Roman" panose="02020603050405020304" pitchFamily="18" charset="0"/>
                                    <a:ea typeface="Times New Roman" panose="02020603050405020304" pitchFamily="18" charset="0"/>
                                  </a:endParaRPr>
                                </a:p>
                              </p:txBody>
                            </p:sp>
                            <p:sp>
                              <p:nvSpPr>
                                <p:cNvPr id="28" name="Text Box 43">
                                  <a:extLst>
                                    <a:ext uri="{FF2B5EF4-FFF2-40B4-BE49-F238E27FC236}">
                                      <a16:creationId xmlns:a16="http://schemas.microsoft.com/office/drawing/2014/main" id="{A7E2A0DB-8E69-4C7E-82D1-AC234680D82D}"/>
                                    </a:ext>
                                  </a:extLst>
                                </p:cNvPr>
                                <p:cNvSpPr txBox="1">
                                  <a:spLocks noChangeArrowheads="1"/>
                                </p:cNvSpPr>
                                <p:nvPr/>
                              </p:nvSpPr>
                              <p:spPr bwMode="auto">
                                <a:xfrm>
                                  <a:off x="1550423" y="2535308"/>
                                  <a:ext cx="603885"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solidFill>
                                        <a:srgbClr val="C00000"/>
                                      </a:solidFill>
                                      <a:latin typeface="Times New Roman" panose="02020603050405020304" pitchFamily="18" charset="0"/>
                                      <a:ea typeface="Times New Roman" panose="02020603050405020304" pitchFamily="18" charset="0"/>
                                    </a:rPr>
                                    <a:t>R</a:t>
                                  </a:r>
                                  <a:r>
                                    <a:rPr lang="en-US" sz="1400" b="1" dirty="0">
                                      <a:effectLst/>
                                      <a:latin typeface="Times New Roman" panose="02020603050405020304" pitchFamily="18"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p:txBody>
                            </p:sp>
                            <p:sp>
                              <p:nvSpPr>
                                <p:cNvPr id="30" name="Text Box 102">
                                  <a:extLst>
                                    <a:ext uri="{FF2B5EF4-FFF2-40B4-BE49-F238E27FC236}">
                                      <a16:creationId xmlns:a16="http://schemas.microsoft.com/office/drawing/2014/main" id="{5699F1FC-1500-4848-B9CF-06046AFB4C28}"/>
                                    </a:ext>
                                  </a:extLst>
                                </p:cNvPr>
                                <p:cNvSpPr txBox="1">
                                  <a:spLocks noChangeArrowheads="1"/>
                                </p:cNvSpPr>
                                <p:nvPr/>
                              </p:nvSpPr>
                              <p:spPr bwMode="auto">
                                <a:xfrm>
                                  <a:off x="330" y="1608186"/>
                                  <a:ext cx="922020"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Gain</a:t>
                                  </a:r>
                                  <a:endParaRPr lang="en-US" sz="1200" dirty="0">
                                    <a:effectLst/>
                                    <a:latin typeface="Times New Roman" panose="02020603050405020304" pitchFamily="18" charset="0"/>
                                    <a:ea typeface="Times New Roman" panose="02020603050405020304" pitchFamily="18" charset="0"/>
                                  </a:endParaRPr>
                                </a:p>
                              </p:txBody>
                            </p:sp>
                          </p:grpSp>
                          <p:grpSp>
                            <p:nvGrpSpPr>
                              <p:cNvPr id="12" name="Group 11">
                                <a:extLst>
                                  <a:ext uri="{FF2B5EF4-FFF2-40B4-BE49-F238E27FC236}">
                                    <a16:creationId xmlns:a16="http://schemas.microsoft.com/office/drawing/2014/main" id="{ED435C70-CA4F-437D-AF9D-2ECC5427163D}"/>
                                  </a:ext>
                                </a:extLst>
                              </p:cNvPr>
                              <p:cNvGrpSpPr/>
                              <p:nvPr/>
                            </p:nvGrpSpPr>
                            <p:grpSpPr>
                              <a:xfrm>
                                <a:off x="-74310" y="1423284"/>
                                <a:ext cx="856409" cy="2094753"/>
                                <a:chOff x="-74310" y="0"/>
                                <a:chExt cx="856409" cy="2094753"/>
                              </a:xfrm>
                            </p:grpSpPr>
                            <p:sp>
                              <p:nvSpPr>
                                <p:cNvPr id="21" name="Text Box 106">
                                  <a:extLst>
                                    <a:ext uri="{FF2B5EF4-FFF2-40B4-BE49-F238E27FC236}">
                                      <a16:creationId xmlns:a16="http://schemas.microsoft.com/office/drawing/2014/main" id="{5F69D270-99A0-4E92-ACA5-2602A2001D3F}"/>
                                    </a:ext>
                                  </a:extLst>
                                </p:cNvPr>
                                <p:cNvSpPr txBox="1"/>
                                <p:nvPr/>
                              </p:nvSpPr>
                              <p:spPr>
                                <a:xfrm>
                                  <a:off x="-74310" y="0"/>
                                  <a:ext cx="516255" cy="41338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$220</a:t>
                                  </a:r>
                                </a:p>
                              </p:txBody>
                            </p:sp>
                            <p:sp>
                              <p:nvSpPr>
                                <p:cNvPr id="22" name="Text Box 107">
                                  <a:extLst>
                                    <a:ext uri="{FF2B5EF4-FFF2-40B4-BE49-F238E27FC236}">
                                      <a16:creationId xmlns:a16="http://schemas.microsoft.com/office/drawing/2014/main" id="{6751CC18-3FFC-40D0-9010-7119E4DBE1D1}"/>
                                    </a:ext>
                                  </a:extLst>
                                </p:cNvPr>
                                <p:cNvSpPr txBox="1"/>
                                <p:nvPr/>
                              </p:nvSpPr>
                              <p:spPr>
                                <a:xfrm>
                                  <a:off x="-27830" y="409988"/>
                                  <a:ext cx="516835" cy="41346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a:t>
                                  </a:r>
                                  <a:r>
                                    <a:rPr lang="en-US" sz="1200" dirty="0">
                                      <a:latin typeface="Times New Roman" panose="02020603050405020304" pitchFamily="18" charset="0"/>
                                      <a:ea typeface="Times New Roman" panose="02020603050405020304" pitchFamily="18" charset="0"/>
                                    </a:rPr>
                                    <a:t>20</a:t>
                                  </a:r>
                                  <a:r>
                                    <a:rPr lang="en-US" sz="1200" dirty="0">
                                      <a:effectLst/>
                                      <a:latin typeface="Times New Roman" panose="02020603050405020304" pitchFamily="18" charset="0"/>
                                      <a:ea typeface="Times New Roman" panose="02020603050405020304" pitchFamily="18" charset="0"/>
                                    </a:rPr>
                                    <a:t>0</a:t>
                                  </a:r>
                                </a:p>
                              </p:txBody>
                            </p:sp>
                            <p:sp>
                              <p:nvSpPr>
                                <p:cNvPr id="23" name="Text Box 108">
                                  <a:extLst>
                                    <a:ext uri="{FF2B5EF4-FFF2-40B4-BE49-F238E27FC236}">
                                      <a16:creationId xmlns:a16="http://schemas.microsoft.com/office/drawing/2014/main" id="{BD7A042A-CA86-4ED9-AEDE-48A4D3C8E061}"/>
                                    </a:ext>
                                  </a:extLst>
                                </p:cNvPr>
                                <p:cNvSpPr txBox="1"/>
                                <p:nvPr/>
                              </p:nvSpPr>
                              <p:spPr>
                                <a:xfrm>
                                  <a:off x="183818" y="1681368"/>
                                  <a:ext cx="516255" cy="41338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$110</a:t>
                                  </a:r>
                                </a:p>
                              </p:txBody>
                            </p:sp>
                            <p:sp>
                              <p:nvSpPr>
                                <p:cNvPr id="24" name="Text Box 109">
                                  <a:extLst>
                                    <a:ext uri="{FF2B5EF4-FFF2-40B4-BE49-F238E27FC236}">
                                      <a16:creationId xmlns:a16="http://schemas.microsoft.com/office/drawing/2014/main" id="{6D1850A2-EF61-4F54-BCBB-362151A7E736}"/>
                                    </a:ext>
                                  </a:extLst>
                                </p:cNvPr>
                                <p:cNvSpPr txBox="1"/>
                                <p:nvPr/>
                              </p:nvSpPr>
                              <p:spPr>
                                <a:xfrm>
                                  <a:off x="349857" y="0"/>
                                  <a:ext cx="429260" cy="3733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P</a:t>
                                  </a:r>
                                  <a:r>
                                    <a:rPr lang="en-US" sz="1200" b="1" baseline="-25000" dirty="0">
                                      <a:effectLst/>
                                      <a:latin typeface="Times New Roman" panose="02020603050405020304" pitchFamily="18" charset="0"/>
                                      <a:ea typeface="Times New Roman" panose="02020603050405020304" pitchFamily="18" charset="0"/>
                                    </a:rPr>
                                    <a:t>2</a:t>
                                  </a:r>
                                  <a:endParaRPr lang="en-US" sz="1200" baseline="-25000" dirty="0">
                                    <a:effectLst/>
                                    <a:latin typeface="Times New Roman" panose="02020603050405020304" pitchFamily="18" charset="0"/>
                                    <a:ea typeface="Times New Roman" panose="02020603050405020304" pitchFamily="18" charset="0"/>
                                  </a:endParaRPr>
                                </a:p>
                              </p:txBody>
                            </p:sp>
                            <p:sp>
                              <p:nvSpPr>
                                <p:cNvPr id="25" name="Text Box 110">
                                  <a:extLst>
                                    <a:ext uri="{FF2B5EF4-FFF2-40B4-BE49-F238E27FC236}">
                                      <a16:creationId xmlns:a16="http://schemas.microsoft.com/office/drawing/2014/main" id="{8F61F818-1A60-470B-8D4E-D914FE03126F}"/>
                                    </a:ext>
                                  </a:extLst>
                                </p:cNvPr>
                                <p:cNvSpPr txBox="1"/>
                                <p:nvPr/>
                              </p:nvSpPr>
                              <p:spPr>
                                <a:xfrm>
                                  <a:off x="352729" y="380338"/>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latin typeface="Times New Roman" panose="02020603050405020304" pitchFamily="18" charset="0"/>
                                      <a:ea typeface="Times New Roman" panose="02020603050405020304" pitchFamily="18" charset="0"/>
                                    </a:rPr>
                                    <a:t>P</a:t>
                                  </a:r>
                                  <a:r>
                                    <a:rPr lang="en-US" sz="1200" b="1" baseline="-25000" dirty="0">
                                      <a:latin typeface="Times New Roman" panose="02020603050405020304" pitchFamily="18" charset="0"/>
                                      <a:ea typeface="Times New Roman" panose="02020603050405020304" pitchFamily="18" charset="0"/>
                                    </a:rPr>
                                    <a:t>1</a:t>
                                  </a:r>
                                  <a:endParaRPr lang="en-US" sz="1200" baseline="-25000" dirty="0">
                                    <a:effectLst/>
                                    <a:latin typeface="Times New Roman" panose="02020603050405020304" pitchFamily="18" charset="0"/>
                                    <a:ea typeface="Times New Roman" panose="02020603050405020304" pitchFamily="18" charset="0"/>
                                  </a:endParaRPr>
                                </a:p>
                              </p:txBody>
                            </p:sp>
                          </p:grpSp>
                          <p:grpSp>
                            <p:nvGrpSpPr>
                              <p:cNvPr id="13" name="Group 12">
                                <a:extLst>
                                  <a:ext uri="{FF2B5EF4-FFF2-40B4-BE49-F238E27FC236}">
                                    <a16:creationId xmlns:a16="http://schemas.microsoft.com/office/drawing/2014/main" id="{D0E4C28D-7BB1-4BF0-9932-087313132CBE}"/>
                                  </a:ext>
                                </a:extLst>
                              </p:cNvPr>
                              <p:cNvGrpSpPr/>
                              <p:nvPr/>
                            </p:nvGrpSpPr>
                            <p:grpSpPr>
                              <a:xfrm>
                                <a:off x="2437278" y="3625795"/>
                                <a:ext cx="1760762" cy="500711"/>
                                <a:chOff x="4179" y="0"/>
                                <a:chExt cx="1760762" cy="500711"/>
                              </a:xfrm>
                            </p:grpSpPr>
                            <p:sp>
                              <p:nvSpPr>
                                <p:cNvPr id="14" name="Text Box 112">
                                  <a:extLst>
                                    <a:ext uri="{FF2B5EF4-FFF2-40B4-BE49-F238E27FC236}">
                                      <a16:creationId xmlns:a16="http://schemas.microsoft.com/office/drawing/2014/main" id="{318D7C97-7741-47B1-BB61-21953C79DE7A}"/>
                                    </a:ext>
                                  </a:extLst>
                                </p:cNvPr>
                                <p:cNvSpPr txBox="1"/>
                                <p:nvPr/>
                              </p:nvSpPr>
                              <p:spPr>
                                <a:xfrm>
                                  <a:off x="73135" y="7951"/>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Q</a:t>
                                  </a:r>
                                  <a:r>
                                    <a:rPr lang="en-US" sz="1200" b="1" baseline="-25000" dirty="0">
                                      <a:latin typeface="Times New Roman" panose="02020603050405020304" pitchFamily="18" charset="0"/>
                                      <a:ea typeface="Times New Roman" panose="02020603050405020304" pitchFamily="18" charset="0"/>
                                    </a:rPr>
                                    <a:t>2</a:t>
                                  </a:r>
                                  <a:endParaRPr lang="en-US" sz="1200" baseline="-25000" dirty="0">
                                    <a:effectLst/>
                                    <a:latin typeface="Times New Roman" panose="02020603050405020304" pitchFamily="18" charset="0"/>
                                    <a:ea typeface="Times New Roman" panose="02020603050405020304" pitchFamily="18" charset="0"/>
                                  </a:endParaRPr>
                                </a:p>
                              </p:txBody>
                            </p:sp>
                            <p:sp>
                              <p:nvSpPr>
                                <p:cNvPr id="15" name="Text Box 113">
                                  <a:extLst>
                                    <a:ext uri="{FF2B5EF4-FFF2-40B4-BE49-F238E27FC236}">
                                      <a16:creationId xmlns:a16="http://schemas.microsoft.com/office/drawing/2014/main" id="{CAF66C66-A7E5-4818-A064-B6A9A0F5D65F}"/>
                                    </a:ext>
                                  </a:extLst>
                                </p:cNvPr>
                                <p:cNvSpPr txBox="1"/>
                                <p:nvPr/>
                              </p:nvSpPr>
                              <p:spPr>
                                <a:xfrm>
                                  <a:off x="747423" y="0"/>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latin typeface="Times New Roman" panose="02020603050405020304" pitchFamily="18" charset="0"/>
                                      <a:ea typeface="Times New Roman" panose="02020603050405020304" pitchFamily="18" charset="0"/>
                                    </a:rPr>
                                    <a:t>Q</a:t>
                                  </a:r>
                                  <a:r>
                                    <a:rPr lang="en-US" sz="1200" b="1" baseline="-25000" dirty="0">
                                      <a:latin typeface="Times New Roman" panose="02020603050405020304" pitchFamily="18" charset="0"/>
                                      <a:ea typeface="Times New Roman" panose="02020603050405020304" pitchFamily="18" charset="0"/>
                                    </a:rPr>
                                    <a:t>1</a:t>
                                  </a:r>
                                  <a:endParaRPr lang="en-US" sz="1200" baseline="-25000" dirty="0">
                                    <a:effectLst/>
                                    <a:latin typeface="Times New Roman" panose="02020603050405020304" pitchFamily="18" charset="0"/>
                                    <a:ea typeface="Times New Roman" panose="02020603050405020304" pitchFamily="18" charset="0"/>
                                  </a:endParaRPr>
                                </a:p>
                              </p:txBody>
                            </p:sp>
                            <p:sp>
                              <p:nvSpPr>
                                <p:cNvPr id="16" name="Text Box 114">
                                  <a:extLst>
                                    <a:ext uri="{FF2B5EF4-FFF2-40B4-BE49-F238E27FC236}">
                                      <a16:creationId xmlns:a16="http://schemas.microsoft.com/office/drawing/2014/main" id="{482FDC82-5B0F-4333-BDE0-DBA7CC609AEB}"/>
                                    </a:ext>
                                  </a:extLst>
                                </p:cNvPr>
                                <p:cNvSpPr txBox="1"/>
                                <p:nvPr/>
                              </p:nvSpPr>
                              <p:spPr>
                                <a:xfrm>
                                  <a:off x="1304014" y="15903"/>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endParaRPr lang="en-US" sz="1200" dirty="0">
                                    <a:effectLst/>
                                    <a:latin typeface="Times New Roman" panose="02020603050405020304" pitchFamily="18" charset="0"/>
                                    <a:ea typeface="Times New Roman" panose="02020603050405020304" pitchFamily="18" charset="0"/>
                                  </a:endParaRPr>
                                </a:p>
                              </p:txBody>
                            </p:sp>
                            <p:grpSp>
                              <p:nvGrpSpPr>
                                <p:cNvPr id="17" name="Group 16">
                                  <a:extLst>
                                    <a:ext uri="{FF2B5EF4-FFF2-40B4-BE49-F238E27FC236}">
                                      <a16:creationId xmlns:a16="http://schemas.microsoft.com/office/drawing/2014/main" id="{B01F8AD3-52D3-4A19-849A-A0D9C61BD065}"/>
                                    </a:ext>
                                  </a:extLst>
                                </p:cNvPr>
                                <p:cNvGrpSpPr/>
                                <p:nvPr/>
                              </p:nvGrpSpPr>
                              <p:grpSpPr>
                                <a:xfrm>
                                  <a:off x="4179" y="180986"/>
                                  <a:ext cx="1760762" cy="319725"/>
                                  <a:chOff x="4179" y="14009"/>
                                  <a:chExt cx="1760762" cy="319725"/>
                                </a:xfrm>
                              </p:grpSpPr>
                              <p:sp>
                                <p:nvSpPr>
                                  <p:cNvPr id="18" name="Text Box 115">
                                    <a:extLst>
                                      <a:ext uri="{FF2B5EF4-FFF2-40B4-BE49-F238E27FC236}">
                                        <a16:creationId xmlns:a16="http://schemas.microsoft.com/office/drawing/2014/main" id="{3C8B3E2C-B566-496E-9A46-FACD1F57FB49}"/>
                                      </a:ext>
                                    </a:extLst>
                                  </p:cNvPr>
                                  <p:cNvSpPr txBox="1"/>
                                  <p:nvPr/>
                                </p:nvSpPr>
                                <p:spPr>
                                  <a:xfrm>
                                    <a:off x="4179" y="14009"/>
                                    <a:ext cx="439195" cy="3117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latin typeface="Times New Roman" panose="02020603050405020304" pitchFamily="18" charset="0"/>
                                        <a:ea typeface="Times New Roman" panose="02020603050405020304" pitchFamily="18" charset="0"/>
                                      </a:rPr>
                                      <a:t>8</a:t>
                                    </a:r>
                                    <a:r>
                                      <a:rPr lang="en-US" sz="1200" dirty="0">
                                        <a:effectLst/>
                                        <a:latin typeface="Times New Roman" panose="02020603050405020304" pitchFamily="18" charset="0"/>
                                        <a:ea typeface="Times New Roman" panose="02020603050405020304" pitchFamily="18" charset="0"/>
                                      </a:rPr>
                                      <a:t>0</a:t>
                                    </a:r>
                                  </a:p>
                                </p:txBody>
                              </p:sp>
                              <p:sp>
                                <p:nvSpPr>
                                  <p:cNvPr id="19" name="Text Box 116">
                                    <a:extLst>
                                      <a:ext uri="{FF2B5EF4-FFF2-40B4-BE49-F238E27FC236}">
                                        <a16:creationId xmlns:a16="http://schemas.microsoft.com/office/drawing/2014/main" id="{63D5C786-5B78-4267-9E6B-6FA99CB688D4}"/>
                                      </a:ext>
                                    </a:extLst>
                                  </p:cNvPr>
                                  <p:cNvSpPr txBox="1"/>
                                  <p:nvPr/>
                                </p:nvSpPr>
                                <p:spPr>
                                  <a:xfrm>
                                    <a:off x="707666" y="15903"/>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100</a:t>
                                    </a:r>
                                  </a:p>
                                </p:txBody>
                              </p:sp>
                              <p:sp>
                                <p:nvSpPr>
                                  <p:cNvPr id="20" name="Text Box 117">
                                    <a:extLst>
                                      <a:ext uri="{FF2B5EF4-FFF2-40B4-BE49-F238E27FC236}">
                                        <a16:creationId xmlns:a16="http://schemas.microsoft.com/office/drawing/2014/main" id="{130626ED-D8C6-4A3E-93C6-8961D99420F2}"/>
                                      </a:ext>
                                    </a:extLst>
                                  </p:cNvPr>
                                  <p:cNvSpPr txBox="1"/>
                                  <p:nvPr/>
                                </p:nvSpPr>
                                <p:spPr>
                                  <a:xfrm>
                                    <a:off x="1256306" y="23854"/>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endParaRPr lang="en-US" sz="1200" dirty="0">
                                      <a:effectLst/>
                                      <a:latin typeface="Times New Roman" panose="02020603050405020304" pitchFamily="18" charset="0"/>
                                      <a:ea typeface="Times New Roman" panose="02020603050405020304" pitchFamily="18" charset="0"/>
                                    </a:endParaRPr>
                                  </a:p>
                                </p:txBody>
                              </p:sp>
                            </p:grpSp>
                          </p:grpSp>
                        </p:grpSp>
                      </p:grpSp>
                      <p:sp>
                        <p:nvSpPr>
                          <p:cNvPr id="8" name="Text Box 118">
                            <a:extLst>
                              <a:ext uri="{FF2B5EF4-FFF2-40B4-BE49-F238E27FC236}">
                                <a16:creationId xmlns:a16="http://schemas.microsoft.com/office/drawing/2014/main" id="{344FA4A1-6E23-4B50-A254-98589CF4E112}"/>
                              </a:ext>
                            </a:extLst>
                          </p:cNvPr>
                          <p:cNvSpPr txBox="1"/>
                          <p:nvPr/>
                        </p:nvSpPr>
                        <p:spPr>
                          <a:xfrm>
                            <a:off x="4716845" y="3728385"/>
                            <a:ext cx="413385" cy="38925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C</a:t>
                            </a:r>
                            <a:endParaRPr lang="en-US" sz="1200" dirty="0">
                              <a:effectLst/>
                              <a:latin typeface="Times New Roman" panose="02020603050405020304" pitchFamily="18" charset="0"/>
                              <a:ea typeface="Times New Roman" panose="02020603050405020304" pitchFamily="18" charset="0"/>
                            </a:endParaRPr>
                          </a:p>
                        </p:txBody>
                      </p:sp>
                    </p:grpSp>
                    <p:cxnSp>
                      <p:nvCxnSpPr>
                        <p:cNvPr id="4" name="Straight Arrow Connector 3">
                          <a:extLst>
                            <a:ext uri="{FF2B5EF4-FFF2-40B4-BE49-F238E27FC236}">
                              <a16:creationId xmlns:a16="http://schemas.microsoft.com/office/drawing/2014/main" id="{3E247459-8136-4EDE-8097-3AB0E0D44FDC}"/>
                            </a:ext>
                          </a:extLst>
                        </p:cNvPr>
                        <p:cNvCxnSpPr>
                          <a:stCxn id="27" idx="2"/>
                        </p:cNvCxnSpPr>
                        <p:nvPr/>
                      </p:nvCxnSpPr>
                      <p:spPr>
                        <a:xfrm flipH="1">
                          <a:off x="3156668" y="2343150"/>
                          <a:ext cx="389615" cy="86122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
                    <p:nvSpPr>
                      <p:cNvPr id="48" name="Text Box 115">
                        <a:extLst>
                          <a:ext uri="{FF2B5EF4-FFF2-40B4-BE49-F238E27FC236}">
                            <a16:creationId xmlns:a16="http://schemas.microsoft.com/office/drawing/2014/main" id="{980C0505-E7D3-4B43-89D7-DE51A5A10809}"/>
                          </a:ext>
                        </a:extLst>
                      </p:cNvPr>
                      <p:cNvSpPr txBox="1"/>
                      <p:nvPr/>
                    </p:nvSpPr>
                    <p:spPr>
                      <a:xfrm>
                        <a:off x="5869778" y="5507959"/>
                        <a:ext cx="370956" cy="250071"/>
                      </a:xfrm>
                      <a:prstGeom prst="rect">
                        <a:avLst/>
                      </a:prstGeom>
                      <a:solidFill>
                        <a:srgbClr val="FFFF00"/>
                      </a:solidFill>
                      <a:ln w="19050">
                        <a:solidFill>
                          <a:srgbClr val="C00000"/>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solidFill>
                              <a:srgbClr val="C00000"/>
                            </a:solidFill>
                            <a:effectLst/>
                            <a:latin typeface="Times New Roman" panose="02020603050405020304" pitchFamily="18" charset="0"/>
                            <a:ea typeface="Times New Roman" panose="02020603050405020304" pitchFamily="18" charset="0"/>
                          </a:rPr>
                          <a:t>92</a:t>
                        </a:r>
                      </a:p>
                    </p:txBody>
                  </p:sp>
                </p:grpSp>
              </p:grpSp>
            </p:grpSp>
          </p:grpSp>
          <p:sp>
            <p:nvSpPr>
              <p:cNvPr id="55" name="Text Box 43">
                <a:extLst>
                  <a:ext uri="{FF2B5EF4-FFF2-40B4-BE49-F238E27FC236}">
                    <a16:creationId xmlns:a16="http://schemas.microsoft.com/office/drawing/2014/main" id="{BE960BB6-4604-4B75-84AE-2AC0812F8070}"/>
                  </a:ext>
                </a:extLst>
              </p:cNvPr>
              <p:cNvSpPr txBox="1">
                <a:spLocks noChangeArrowheads="1"/>
              </p:cNvSpPr>
              <p:nvPr/>
            </p:nvSpPr>
            <p:spPr bwMode="auto">
              <a:xfrm>
                <a:off x="3798998" y="4935501"/>
                <a:ext cx="603876" cy="342866"/>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200" b="1" dirty="0">
                    <a:effectLst/>
                    <a:latin typeface="Times New Roman" panose="02020603050405020304" pitchFamily="18" charset="0"/>
                    <a:ea typeface="Times New Roman" panose="02020603050405020304" pitchFamily="18" charset="0"/>
                  </a:rPr>
                  <a:t>Loss </a:t>
                </a:r>
                <a:endParaRPr lang="en-US" sz="1200" dirty="0">
                  <a:effectLst/>
                  <a:latin typeface="Times New Roman" panose="02020603050405020304" pitchFamily="18" charset="0"/>
                  <a:ea typeface="Times New Roman" panose="02020603050405020304" pitchFamily="18" charset="0"/>
                </a:endParaRPr>
              </a:p>
            </p:txBody>
          </p:sp>
        </p:grpSp>
      </p:grpSp>
      <p:sp>
        <p:nvSpPr>
          <p:cNvPr id="43" name="TextBox 42"/>
          <p:cNvSpPr txBox="1"/>
          <p:nvPr/>
        </p:nvSpPr>
        <p:spPr>
          <a:xfrm>
            <a:off x="6715628" y="3634369"/>
            <a:ext cx="4049782" cy="1323439"/>
          </a:xfrm>
          <a:prstGeom prst="rect">
            <a:avLst/>
          </a:prstGeom>
          <a:noFill/>
          <a:ln w="38100">
            <a:solidFill>
              <a:srgbClr val="C00000"/>
            </a:solidFill>
          </a:ln>
        </p:spPr>
        <p:txBody>
          <a:bodyPr wrap="square" rtlCol="0">
            <a:spAutoFit/>
          </a:bodyPr>
          <a:lstStyle/>
          <a:p>
            <a:r>
              <a:rPr lang="en-US" sz="1600" b="1" dirty="0">
                <a:solidFill>
                  <a:srgbClr val="0070C0"/>
                </a:solidFill>
              </a:rPr>
              <a:t>If </a:t>
            </a:r>
            <a:r>
              <a:rPr lang="en-US" sz="1600" b="1" i="1" dirty="0">
                <a:solidFill>
                  <a:srgbClr val="0070C0"/>
                </a:solidFill>
                <a:highlight>
                  <a:srgbClr val="FFFF00"/>
                </a:highlight>
              </a:rPr>
              <a:t>Gain = ~ Loss</a:t>
            </a:r>
            <a:r>
              <a:rPr lang="en-US" sz="1600" b="1" i="1" dirty="0">
                <a:solidFill>
                  <a:srgbClr val="0070C0"/>
                </a:solidFill>
              </a:rPr>
              <a:t>  </a:t>
            </a:r>
            <a:r>
              <a:rPr lang="en-US" sz="1600" b="1" dirty="0">
                <a:solidFill>
                  <a:srgbClr val="0070C0"/>
                </a:solidFill>
              </a:rPr>
              <a:t>for Firm 1 </a:t>
            </a:r>
            <a:br>
              <a:rPr lang="en-US" sz="1600" b="1" dirty="0">
                <a:solidFill>
                  <a:srgbClr val="0070C0"/>
                </a:solidFill>
              </a:rPr>
            </a:br>
            <a:r>
              <a:rPr lang="en-US" sz="1600" b="1" i="1" dirty="0">
                <a:solidFill>
                  <a:srgbClr val="C00000"/>
                </a:solidFill>
              </a:rPr>
              <a:t>before </a:t>
            </a:r>
            <a:r>
              <a:rPr lang="en-US" sz="1600" b="1" dirty="0">
                <a:solidFill>
                  <a:srgbClr val="0070C0"/>
                </a:solidFill>
              </a:rPr>
              <a:t>the merger, </a:t>
            </a:r>
          </a:p>
          <a:p>
            <a:br>
              <a:rPr lang="en-US" sz="1600" b="1" dirty="0">
                <a:solidFill>
                  <a:srgbClr val="0070C0"/>
                </a:solidFill>
              </a:rPr>
            </a:br>
            <a:r>
              <a:rPr lang="en-US" sz="1600" b="1" dirty="0">
                <a:solidFill>
                  <a:srgbClr val="0070C0"/>
                </a:solidFill>
              </a:rPr>
              <a:t>Then </a:t>
            </a:r>
            <a:r>
              <a:rPr lang="en-US" sz="1600" b="1" i="1" dirty="0">
                <a:solidFill>
                  <a:srgbClr val="0070C0"/>
                </a:solidFill>
                <a:highlight>
                  <a:srgbClr val="FFFF00"/>
                </a:highlight>
              </a:rPr>
              <a:t>Gain + Recapture &gt; Loss  </a:t>
            </a:r>
            <a:br>
              <a:rPr lang="en-US" sz="1600" b="1" i="1" dirty="0">
                <a:solidFill>
                  <a:srgbClr val="0070C0"/>
                </a:solidFill>
                <a:highlight>
                  <a:srgbClr val="FFFF00"/>
                </a:highlight>
              </a:rPr>
            </a:br>
            <a:r>
              <a:rPr lang="en-US" sz="1600" b="1" i="1" dirty="0">
                <a:solidFill>
                  <a:srgbClr val="C00000"/>
                </a:solidFill>
              </a:rPr>
              <a:t>after </a:t>
            </a:r>
            <a:r>
              <a:rPr lang="en-US" sz="1600" b="1" dirty="0">
                <a:solidFill>
                  <a:srgbClr val="0070C0"/>
                </a:solidFill>
              </a:rPr>
              <a:t>the merger.</a:t>
            </a:r>
            <a:endParaRPr lang="en-US" sz="2400" b="1" dirty="0">
              <a:solidFill>
                <a:srgbClr val="0070C0"/>
              </a:solidFill>
            </a:endParaRPr>
          </a:p>
        </p:txBody>
      </p:sp>
      <p:sp>
        <p:nvSpPr>
          <p:cNvPr id="56" name="Slide Number Placeholder 55">
            <a:extLst>
              <a:ext uri="{FF2B5EF4-FFF2-40B4-BE49-F238E27FC236}">
                <a16:creationId xmlns:a16="http://schemas.microsoft.com/office/drawing/2014/main" id="{B3F93D96-F595-49A6-B8A4-85BBC1107BF9}"/>
              </a:ext>
            </a:extLst>
          </p:cNvPr>
          <p:cNvSpPr>
            <a:spLocks noGrp="1"/>
          </p:cNvSpPr>
          <p:nvPr>
            <p:ph type="sldNum" sz="quarter" idx="12"/>
          </p:nvPr>
        </p:nvSpPr>
        <p:spPr/>
        <p:txBody>
          <a:bodyPr/>
          <a:lstStyle/>
          <a:p>
            <a:fld id="{DF3631D6-FBAB-464C-8D9A-F9ADA4FEF9F6}" type="slidenum">
              <a:rPr lang="en-US" smtClean="0"/>
              <a:t>17</a:t>
            </a:fld>
            <a:endParaRPr lang="en-US"/>
          </a:p>
        </p:txBody>
      </p:sp>
      <p:cxnSp>
        <p:nvCxnSpPr>
          <p:cNvPr id="58" name="Straight Arrow Connector 57">
            <a:extLst>
              <a:ext uri="{FF2B5EF4-FFF2-40B4-BE49-F238E27FC236}">
                <a16:creationId xmlns:a16="http://schemas.microsoft.com/office/drawing/2014/main" id="{38754A6F-E317-4379-B199-48A07FA265F1}"/>
              </a:ext>
            </a:extLst>
          </p:cNvPr>
          <p:cNvCxnSpPr>
            <a:cxnSpLocks/>
          </p:cNvCxnSpPr>
          <p:nvPr/>
        </p:nvCxnSpPr>
        <p:spPr>
          <a:xfrm flipH="1">
            <a:off x="5344979" y="4379471"/>
            <a:ext cx="1030994" cy="12897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BBA8FC2E-B421-4785-A25B-788404A3E3C4}"/>
              </a:ext>
            </a:extLst>
          </p:cNvPr>
          <p:cNvSpPr txBox="1"/>
          <p:nvPr/>
        </p:nvSpPr>
        <p:spPr>
          <a:xfrm>
            <a:off x="6918727" y="5710206"/>
            <a:ext cx="3711929" cy="830997"/>
          </a:xfrm>
          <a:prstGeom prst="rect">
            <a:avLst/>
          </a:prstGeom>
          <a:solidFill>
            <a:srgbClr val="FFFF00"/>
          </a:solidFill>
          <a:ln w="38100">
            <a:solidFill>
              <a:srgbClr val="C00000"/>
            </a:solidFill>
          </a:ln>
        </p:spPr>
        <p:txBody>
          <a:bodyPr wrap="square" rtlCol="0">
            <a:spAutoFit/>
          </a:bodyPr>
          <a:lstStyle/>
          <a:p>
            <a:r>
              <a:rPr lang="en-US" sz="1600" b="1" dirty="0">
                <a:solidFill>
                  <a:srgbClr val="0070C0"/>
                </a:solidFill>
              </a:rPr>
              <a:t>Recaptured Sales = </a:t>
            </a:r>
            <a:r>
              <a:rPr lang="en-US" sz="1600" b="1" dirty="0">
                <a:solidFill>
                  <a:srgbClr val="C00000"/>
                </a:solidFill>
              </a:rPr>
              <a:t>8</a:t>
            </a:r>
          </a:p>
          <a:p>
            <a:r>
              <a:rPr lang="en-US" sz="1600" b="1" dirty="0">
                <a:solidFill>
                  <a:srgbClr val="0070C0"/>
                </a:solidFill>
              </a:rPr>
              <a:t>Assume Firm-2 (dollar) margin = </a:t>
            </a:r>
            <a:r>
              <a:rPr lang="en-US" sz="1600" b="1" dirty="0">
                <a:solidFill>
                  <a:srgbClr val="C00000"/>
                </a:solidFill>
              </a:rPr>
              <a:t>$90</a:t>
            </a:r>
          </a:p>
          <a:p>
            <a:r>
              <a:rPr lang="en-US" sz="1600" b="1" dirty="0">
                <a:solidFill>
                  <a:srgbClr val="0070C0"/>
                </a:solidFill>
              </a:rPr>
              <a:t>(Margin same as Firm-1) </a:t>
            </a:r>
            <a:endParaRPr lang="en-US" sz="2400" b="1" dirty="0">
              <a:solidFill>
                <a:srgbClr val="0070C0"/>
              </a:solidFill>
            </a:endParaRPr>
          </a:p>
        </p:txBody>
      </p:sp>
      <p:cxnSp>
        <p:nvCxnSpPr>
          <p:cNvPr id="59" name="Straight Arrow Connector 58">
            <a:extLst>
              <a:ext uri="{FF2B5EF4-FFF2-40B4-BE49-F238E27FC236}">
                <a16:creationId xmlns:a16="http://schemas.microsoft.com/office/drawing/2014/main" id="{C8092780-F796-4539-A5E8-F82B869BCE15}"/>
              </a:ext>
            </a:extLst>
          </p:cNvPr>
          <p:cNvCxnSpPr>
            <a:cxnSpLocks/>
            <a:endCxn id="19" idx="2"/>
          </p:cNvCxnSpPr>
          <p:nvPr/>
        </p:nvCxnSpPr>
        <p:spPr>
          <a:xfrm flipH="1" flipV="1">
            <a:off x="4686449" y="6203473"/>
            <a:ext cx="1941084" cy="2251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81324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38214-C165-425F-973A-8C7402A77F2F}"/>
              </a:ext>
            </a:extLst>
          </p:cNvPr>
          <p:cNvSpPr>
            <a:spLocks noGrp="1"/>
          </p:cNvSpPr>
          <p:nvPr>
            <p:ph type="title"/>
          </p:nvPr>
        </p:nvSpPr>
        <p:spPr/>
        <p:txBody>
          <a:bodyPr/>
          <a:lstStyle/>
          <a:p>
            <a:r>
              <a:rPr lang="en-US" dirty="0"/>
              <a:t>The “Value of Diverted Sales” </a:t>
            </a:r>
            <a:r>
              <a:rPr lang="en-US" i="1" dirty="0"/>
              <a:t>(VDS)</a:t>
            </a:r>
          </a:p>
        </p:txBody>
      </p:sp>
      <p:sp>
        <p:nvSpPr>
          <p:cNvPr id="3" name="Content Placeholder 2">
            <a:extLst>
              <a:ext uri="{FF2B5EF4-FFF2-40B4-BE49-F238E27FC236}">
                <a16:creationId xmlns:a16="http://schemas.microsoft.com/office/drawing/2014/main" id="{ACF3C136-6643-4C0A-A032-F74C7C1AE3A3}"/>
              </a:ext>
            </a:extLst>
          </p:cNvPr>
          <p:cNvSpPr>
            <a:spLocks noGrp="1"/>
          </p:cNvSpPr>
          <p:nvPr>
            <p:ph idx="1"/>
          </p:nvPr>
        </p:nvSpPr>
        <p:spPr>
          <a:xfrm>
            <a:off x="413196" y="1597025"/>
            <a:ext cx="9378504" cy="5032375"/>
          </a:xfrm>
        </p:spPr>
        <p:txBody>
          <a:bodyPr>
            <a:normAutofit/>
          </a:bodyPr>
          <a:lstStyle/>
          <a:p>
            <a:r>
              <a:rPr lang="en-US" sz="2400" dirty="0"/>
              <a:t>VDS is the key concept in unilateral effects analysis</a:t>
            </a:r>
          </a:p>
          <a:p>
            <a:r>
              <a:rPr lang="en-US" sz="2400" dirty="0"/>
              <a:t>VDS is the incremental </a:t>
            </a:r>
            <a:r>
              <a:rPr lang="en-US" sz="2400" i="1" dirty="0"/>
              <a:t>(dollar) </a:t>
            </a:r>
            <a:r>
              <a:rPr lang="en-US" sz="2400" dirty="0"/>
              <a:t>profits earned by merging firm-2 on firm-1’s lost sales that are recaptured when merging firm-1 raises price. </a:t>
            </a:r>
          </a:p>
          <a:p>
            <a:r>
              <a:rPr lang="en-US" sz="2400" dirty="0"/>
              <a:t>Why so important?</a:t>
            </a:r>
          </a:p>
          <a:p>
            <a:pPr lvl="1"/>
            <a:r>
              <a:rPr lang="en-US" sz="2000" dirty="0"/>
              <a:t>In the pre-merger world, firm-1 treated those sales simply as losses to itself, and those losses constrained its incentive to raise price </a:t>
            </a:r>
          </a:p>
          <a:p>
            <a:pPr lvl="1"/>
            <a:r>
              <a:rPr lang="en-US" sz="2000" b="1" i="1" dirty="0">
                <a:highlight>
                  <a:srgbClr val="FFFF00"/>
                </a:highlight>
              </a:rPr>
              <a:t>But, in the post-merger world, the merged firm realizes that those sales are </a:t>
            </a:r>
            <a:br>
              <a:rPr lang="en-US" sz="2000" b="1" i="1" dirty="0">
                <a:highlight>
                  <a:srgbClr val="FFFF00"/>
                </a:highlight>
              </a:rPr>
            </a:br>
            <a:r>
              <a:rPr lang="en-US" sz="2000" b="1" i="1" dirty="0">
                <a:solidFill>
                  <a:srgbClr val="C00000"/>
                </a:solidFill>
                <a:highlight>
                  <a:srgbClr val="FFFF00"/>
                </a:highlight>
              </a:rPr>
              <a:t>not lost, but merely transferred </a:t>
            </a:r>
            <a:r>
              <a:rPr lang="en-US" sz="2000" b="1" i="1" dirty="0">
                <a:highlight>
                  <a:srgbClr val="FFFF00"/>
                </a:highlight>
              </a:rPr>
              <a:t>from merging firm-1 to merging firm firm-2.</a:t>
            </a:r>
          </a:p>
          <a:p>
            <a:pPr lvl="1"/>
            <a:r>
              <a:rPr lang="en-US" sz="2000" dirty="0"/>
              <a:t>So, they no longer constrain price increases by firm-1 </a:t>
            </a:r>
          </a:p>
          <a:p>
            <a:pPr lvl="1"/>
            <a:r>
              <a:rPr lang="en-US" sz="2000" dirty="0">
                <a:solidFill>
                  <a:srgbClr val="C00000"/>
                </a:solidFill>
              </a:rPr>
              <a:t>Thus, the merger incentivizes price increases by the merged firm</a:t>
            </a:r>
          </a:p>
          <a:p>
            <a:r>
              <a:rPr lang="en-US" sz="2400" b="1" i="1" dirty="0">
                <a:solidFill>
                  <a:srgbClr val="C00000"/>
                </a:solidFill>
              </a:rPr>
              <a:t>VDS </a:t>
            </a:r>
            <a:r>
              <a:rPr lang="en-US" sz="2400" b="1" dirty="0">
                <a:solidFill>
                  <a:srgbClr val="C00000"/>
                </a:solidFill>
              </a:rPr>
              <a:t>= firm-2’s </a:t>
            </a:r>
            <a:r>
              <a:rPr lang="en-US" sz="2400" b="1" i="1" dirty="0">
                <a:solidFill>
                  <a:srgbClr val="C00000"/>
                </a:solidFill>
              </a:rPr>
              <a:t>dollar margin </a:t>
            </a:r>
            <a:r>
              <a:rPr lang="en-US" sz="2400" b="1" i="1" dirty="0">
                <a:solidFill>
                  <a:srgbClr val="0070C0"/>
                </a:solidFill>
              </a:rPr>
              <a:t>x</a:t>
            </a:r>
            <a:r>
              <a:rPr lang="en-US" sz="2400" b="1" dirty="0">
                <a:solidFill>
                  <a:srgbClr val="C00000"/>
                </a:solidFill>
              </a:rPr>
              <a:t> </a:t>
            </a:r>
            <a:r>
              <a:rPr lang="en-US" sz="2400" b="1" i="1" dirty="0">
                <a:solidFill>
                  <a:srgbClr val="C00000"/>
                </a:solidFill>
              </a:rPr>
              <a:t>recaptured sales </a:t>
            </a:r>
            <a:r>
              <a:rPr lang="en-US" sz="2400" b="1" dirty="0">
                <a:solidFill>
                  <a:srgbClr val="C00000"/>
                </a:solidFill>
              </a:rPr>
              <a:t>from firm-1</a:t>
            </a:r>
          </a:p>
          <a:p>
            <a:r>
              <a:rPr lang="en-US" sz="2000" b="1" dirty="0">
                <a:solidFill>
                  <a:srgbClr val="0070C0"/>
                </a:solidFill>
              </a:rPr>
              <a:t>VDS Example: dollar margin = $90; recaptured sales = 8;</a:t>
            </a:r>
            <a:br>
              <a:rPr lang="en-US" sz="2000" b="1" dirty="0">
                <a:solidFill>
                  <a:srgbClr val="0070C0"/>
                </a:solidFill>
                <a:sym typeface="Wingdings" panose="05000000000000000000" pitchFamily="2" charset="2"/>
              </a:rPr>
            </a:br>
            <a:r>
              <a:rPr lang="en-US" sz="2000" b="1" dirty="0">
                <a:solidFill>
                  <a:srgbClr val="0070C0"/>
                </a:solidFill>
                <a:highlight>
                  <a:srgbClr val="FFFF00"/>
                </a:highlight>
                <a:sym typeface="Wingdings" panose="05000000000000000000" pitchFamily="2" charset="2"/>
              </a:rPr>
              <a:t>VDS = $90 x 8 = $720</a:t>
            </a:r>
            <a:endParaRPr lang="en-US" sz="2000" b="1" dirty="0">
              <a:solidFill>
                <a:srgbClr val="0070C0"/>
              </a:solidFill>
              <a:highlight>
                <a:srgbClr val="FFFF00"/>
              </a:highlight>
            </a:endParaRPr>
          </a:p>
        </p:txBody>
      </p:sp>
      <p:sp>
        <p:nvSpPr>
          <p:cNvPr id="4" name="Slide Number Placeholder 3">
            <a:extLst>
              <a:ext uri="{FF2B5EF4-FFF2-40B4-BE49-F238E27FC236}">
                <a16:creationId xmlns:a16="http://schemas.microsoft.com/office/drawing/2014/main" id="{6BF63A37-4E02-4FF8-AC02-C3FA64E10251}"/>
              </a:ext>
            </a:extLst>
          </p:cNvPr>
          <p:cNvSpPr>
            <a:spLocks noGrp="1"/>
          </p:cNvSpPr>
          <p:nvPr>
            <p:ph type="sldNum" sz="quarter" idx="12"/>
          </p:nvPr>
        </p:nvSpPr>
        <p:spPr/>
        <p:txBody>
          <a:bodyPr/>
          <a:lstStyle/>
          <a:p>
            <a:fld id="{A3FA0A93-60EE-4E9D-852F-604094E61050}" type="slidenum">
              <a:rPr lang="en-US" smtClean="0"/>
              <a:t>18</a:t>
            </a:fld>
            <a:endParaRPr lang="en-US"/>
          </a:p>
        </p:txBody>
      </p:sp>
      <p:sp>
        <p:nvSpPr>
          <p:cNvPr id="8" name="TextBox 7">
            <a:extLst>
              <a:ext uri="{FF2B5EF4-FFF2-40B4-BE49-F238E27FC236}">
                <a16:creationId xmlns:a16="http://schemas.microsoft.com/office/drawing/2014/main" id="{B12E594F-7051-4EB8-A37A-7A1473B5DB46}"/>
              </a:ext>
            </a:extLst>
          </p:cNvPr>
          <p:cNvSpPr txBox="1"/>
          <p:nvPr/>
        </p:nvSpPr>
        <p:spPr>
          <a:xfrm>
            <a:off x="9629775" y="4836133"/>
            <a:ext cx="2286000" cy="707886"/>
          </a:xfrm>
          <a:prstGeom prst="rect">
            <a:avLst/>
          </a:prstGeom>
          <a:noFill/>
          <a:ln w="38100">
            <a:solidFill>
              <a:srgbClr val="0070C0"/>
            </a:solidFill>
          </a:ln>
        </p:spPr>
        <p:txBody>
          <a:bodyPr wrap="square" rtlCol="0">
            <a:spAutoFit/>
          </a:bodyPr>
          <a:lstStyle/>
          <a:p>
            <a:r>
              <a:rPr lang="en-US" sz="2000" b="1" i="1" dirty="0">
                <a:solidFill>
                  <a:srgbClr val="0070C0"/>
                </a:solidFill>
              </a:rPr>
              <a:t>Based on numbers from previous slide</a:t>
            </a:r>
          </a:p>
        </p:txBody>
      </p:sp>
      <p:cxnSp>
        <p:nvCxnSpPr>
          <p:cNvPr id="9" name="Straight Arrow Connector 8">
            <a:extLst>
              <a:ext uri="{FF2B5EF4-FFF2-40B4-BE49-F238E27FC236}">
                <a16:creationId xmlns:a16="http://schemas.microsoft.com/office/drawing/2014/main" id="{2A4AF8D1-07E2-4A80-B7AF-8CCE6ABF2910}"/>
              </a:ext>
            </a:extLst>
          </p:cNvPr>
          <p:cNvCxnSpPr>
            <a:cxnSpLocks/>
          </p:cNvCxnSpPr>
          <p:nvPr/>
        </p:nvCxnSpPr>
        <p:spPr>
          <a:xfrm flipH="1">
            <a:off x="8610600" y="5190076"/>
            <a:ext cx="781050" cy="7089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B0A906F-5617-4D66-8D63-BCFE35248CBC}"/>
              </a:ext>
            </a:extLst>
          </p:cNvPr>
          <p:cNvSpPr txBox="1"/>
          <p:nvPr/>
        </p:nvSpPr>
        <p:spPr>
          <a:xfrm>
            <a:off x="9906000" y="3075057"/>
            <a:ext cx="2286000" cy="1015663"/>
          </a:xfrm>
          <a:prstGeom prst="rect">
            <a:avLst/>
          </a:prstGeom>
          <a:solidFill>
            <a:srgbClr val="FFFF00"/>
          </a:solidFill>
          <a:ln w="38100">
            <a:solidFill>
              <a:srgbClr val="0070C0"/>
            </a:solidFill>
          </a:ln>
        </p:spPr>
        <p:txBody>
          <a:bodyPr wrap="square" rtlCol="0">
            <a:spAutoFit/>
          </a:bodyPr>
          <a:lstStyle/>
          <a:p>
            <a:r>
              <a:rPr lang="en-US" sz="2000" b="1" i="1" dirty="0">
                <a:solidFill>
                  <a:srgbClr val="0070C0"/>
                </a:solidFill>
              </a:rPr>
              <a:t>This difference is the effect of the merger</a:t>
            </a:r>
          </a:p>
        </p:txBody>
      </p:sp>
      <p:cxnSp>
        <p:nvCxnSpPr>
          <p:cNvPr id="10" name="Straight Arrow Connector 9">
            <a:extLst>
              <a:ext uri="{FF2B5EF4-FFF2-40B4-BE49-F238E27FC236}">
                <a16:creationId xmlns:a16="http://schemas.microsoft.com/office/drawing/2014/main" id="{AF93DBAD-57C4-4B5F-B9E5-2B78A5CB34A7}"/>
              </a:ext>
            </a:extLst>
          </p:cNvPr>
          <p:cNvCxnSpPr>
            <a:cxnSpLocks/>
          </p:cNvCxnSpPr>
          <p:nvPr/>
        </p:nvCxnSpPr>
        <p:spPr>
          <a:xfrm flipH="1">
            <a:off x="9258300" y="3782943"/>
            <a:ext cx="523446" cy="37469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369AD0B0-0027-40B3-A32E-BEC5F19E1852}"/>
              </a:ext>
            </a:extLst>
          </p:cNvPr>
          <p:cNvSpPr txBox="1"/>
          <p:nvPr/>
        </p:nvSpPr>
        <p:spPr>
          <a:xfrm>
            <a:off x="7172325" y="5829032"/>
            <a:ext cx="4929187" cy="1015663"/>
          </a:xfrm>
          <a:prstGeom prst="rect">
            <a:avLst/>
          </a:prstGeom>
          <a:solidFill>
            <a:srgbClr val="FFC000"/>
          </a:solidFill>
          <a:ln w="38100">
            <a:solidFill>
              <a:srgbClr val="0070C0"/>
            </a:solidFill>
          </a:ln>
        </p:spPr>
        <p:txBody>
          <a:bodyPr wrap="square" rtlCol="0">
            <a:spAutoFit/>
          </a:bodyPr>
          <a:lstStyle/>
          <a:p>
            <a:r>
              <a:rPr lang="en-US" sz="2000" b="1" i="1" u="sng" dirty="0">
                <a:solidFill>
                  <a:srgbClr val="0070C0"/>
                </a:solidFill>
              </a:rPr>
              <a:t>Dollar</a:t>
            </a:r>
            <a:r>
              <a:rPr lang="en-US" sz="2000" b="1" i="1" dirty="0">
                <a:solidFill>
                  <a:srgbClr val="0070C0"/>
                </a:solidFill>
              </a:rPr>
              <a:t> margin is “price less marginal cost.” </a:t>
            </a:r>
          </a:p>
          <a:p>
            <a:r>
              <a:rPr lang="en-US" sz="2000" b="1" i="1" u="sng" dirty="0">
                <a:solidFill>
                  <a:srgbClr val="0070C0"/>
                </a:solidFill>
              </a:rPr>
              <a:t>Percentage</a:t>
            </a:r>
            <a:r>
              <a:rPr lang="en-US" sz="2000" b="1" i="1" dirty="0">
                <a:solidFill>
                  <a:srgbClr val="0070C0"/>
                </a:solidFill>
              </a:rPr>
              <a:t> margin is dollar margin as a percentage of price = (P-MC)/P </a:t>
            </a:r>
          </a:p>
        </p:txBody>
      </p:sp>
    </p:spTree>
    <p:extLst>
      <p:ext uri="{BB962C8B-B14F-4D97-AF65-F5344CB8AC3E}">
        <p14:creationId xmlns:p14="http://schemas.microsoft.com/office/powerpoint/2010/main" val="200407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9729C-73C0-4F80-80FE-E7D5ADABC044}"/>
              </a:ext>
            </a:extLst>
          </p:cNvPr>
          <p:cNvSpPr>
            <a:spLocks noGrp="1"/>
          </p:cNvSpPr>
          <p:nvPr>
            <p:ph type="ctrTitle"/>
          </p:nvPr>
        </p:nvSpPr>
        <p:spPr>
          <a:xfrm>
            <a:off x="1349502" y="3419475"/>
            <a:ext cx="9826752" cy="2387600"/>
          </a:xfrm>
        </p:spPr>
        <p:txBody>
          <a:bodyPr>
            <a:normAutofit fontScale="90000"/>
          </a:bodyPr>
          <a:lstStyle/>
          <a:p>
            <a:r>
              <a:rPr lang="en-US" u="sng" dirty="0"/>
              <a:t>Economic Background Sidebar</a:t>
            </a:r>
            <a:br>
              <a:rPr lang="en-US" u="sng" dirty="0"/>
            </a:br>
            <a:br>
              <a:rPr lang="en-US" dirty="0"/>
            </a:br>
            <a:r>
              <a:rPr lang="en-US" dirty="0"/>
              <a:t>Diagrammatic Analysis of</a:t>
            </a:r>
            <a:br>
              <a:rPr lang="en-US" dirty="0"/>
            </a:br>
            <a:r>
              <a:rPr lang="en-US" dirty="0"/>
              <a:t>Profit-Maximization for a Single Firm</a:t>
            </a:r>
            <a:br>
              <a:rPr lang="en-US" dirty="0"/>
            </a:br>
            <a:r>
              <a:rPr lang="en-US" dirty="0"/>
              <a:t>and Unilateral Effects</a:t>
            </a:r>
            <a:br>
              <a:rPr lang="en-US" dirty="0"/>
            </a:br>
            <a:endParaRPr lang="en-US" dirty="0"/>
          </a:p>
        </p:txBody>
      </p:sp>
      <p:sp>
        <p:nvSpPr>
          <p:cNvPr id="3" name="Subtitle 2">
            <a:extLst>
              <a:ext uri="{FF2B5EF4-FFF2-40B4-BE49-F238E27FC236}">
                <a16:creationId xmlns:a16="http://schemas.microsoft.com/office/drawing/2014/main" id="{FCCBB45C-DB4C-4AEE-BA2B-03BCC7D6FCEE}"/>
              </a:ext>
            </a:extLst>
          </p:cNvPr>
          <p:cNvSpPr>
            <a:spLocks noGrp="1"/>
          </p:cNvSpPr>
          <p:nvPr>
            <p:ph type="subTitle" idx="1"/>
          </p:nvPr>
        </p:nvSpPr>
        <p:spPr/>
        <p:txBody>
          <a:bodyPr/>
          <a:lstStyle/>
          <a:p>
            <a:r>
              <a:rPr lang="en-US" dirty="0"/>
              <a:t> </a:t>
            </a:r>
          </a:p>
        </p:txBody>
      </p:sp>
      <p:sp>
        <p:nvSpPr>
          <p:cNvPr id="4" name="Slide Number Placeholder 3">
            <a:extLst>
              <a:ext uri="{FF2B5EF4-FFF2-40B4-BE49-F238E27FC236}">
                <a16:creationId xmlns:a16="http://schemas.microsoft.com/office/drawing/2014/main" id="{49228DF7-0095-4236-BD35-36A9F5211B23}"/>
              </a:ext>
            </a:extLst>
          </p:cNvPr>
          <p:cNvSpPr>
            <a:spLocks noGrp="1"/>
          </p:cNvSpPr>
          <p:nvPr>
            <p:ph type="sldNum" sz="quarter" idx="12"/>
          </p:nvPr>
        </p:nvSpPr>
        <p:spPr/>
        <p:txBody>
          <a:bodyPr/>
          <a:lstStyle/>
          <a:p>
            <a:fld id="{DF3631D6-FBAB-464C-8D9A-F9ADA4FEF9F6}" type="slidenum">
              <a:rPr lang="en-US" smtClean="0"/>
              <a:t>19</a:t>
            </a:fld>
            <a:endParaRPr lang="en-US"/>
          </a:p>
        </p:txBody>
      </p:sp>
    </p:spTree>
    <p:extLst>
      <p:ext uri="{BB962C8B-B14F-4D97-AF65-F5344CB8AC3E}">
        <p14:creationId xmlns:p14="http://schemas.microsoft.com/office/powerpoint/2010/main" val="29775668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838200" y="365126"/>
            <a:ext cx="10515600" cy="842890"/>
          </a:xfrm>
        </p:spPr>
        <p:txBody>
          <a:bodyPr>
            <a:normAutofit/>
          </a:bodyPr>
          <a:lstStyle/>
          <a:p>
            <a:r>
              <a:rPr lang="en-US" dirty="0"/>
              <a:t>Anticompetitive Effects of Mergers – Three Types</a:t>
            </a:r>
          </a:p>
        </p:txBody>
      </p:sp>
      <p:sp>
        <p:nvSpPr>
          <p:cNvPr id="3" name="Content Placeholder 2"/>
          <p:cNvSpPr>
            <a:spLocks noGrp="1"/>
          </p:cNvSpPr>
          <p:nvPr>
            <p:ph idx="1"/>
          </p:nvPr>
        </p:nvSpPr>
        <p:spPr>
          <a:xfrm>
            <a:off x="838200" y="1468074"/>
            <a:ext cx="10340546" cy="3968900"/>
          </a:xfrm>
        </p:spPr>
        <p:txBody>
          <a:bodyPr>
            <a:normAutofit fontScale="92500" lnSpcReduction="20000"/>
          </a:bodyPr>
          <a:lstStyle/>
          <a:p>
            <a:r>
              <a:rPr lang="en-US" i="1" dirty="0">
                <a:solidFill>
                  <a:srgbClr val="C00000"/>
                </a:solidFill>
              </a:rPr>
              <a:t>Coordinated Effects </a:t>
            </a:r>
            <a:r>
              <a:rPr lang="en-US" dirty="0"/>
              <a:t>(“Horizontal” – Merger of Rivals)</a:t>
            </a:r>
            <a:endParaRPr lang="en-US" i="1" dirty="0">
              <a:solidFill>
                <a:srgbClr val="0070C0"/>
              </a:solidFill>
            </a:endParaRPr>
          </a:p>
          <a:p>
            <a:pPr lvl="1"/>
            <a:r>
              <a:rPr lang="en-US" dirty="0"/>
              <a:t>Facilitate post-merger tacit coordination among </a:t>
            </a:r>
            <a:r>
              <a:rPr lang="en-US" b="1" i="1" dirty="0"/>
              <a:t>ALL firms in the market</a:t>
            </a:r>
          </a:p>
          <a:p>
            <a:pPr marL="457200" lvl="1" indent="0">
              <a:buNone/>
            </a:pPr>
            <a:endParaRPr lang="en-US" b="1" i="1" dirty="0"/>
          </a:p>
          <a:p>
            <a:r>
              <a:rPr lang="en-US" i="1" dirty="0">
                <a:solidFill>
                  <a:srgbClr val="C00000"/>
                </a:solidFill>
              </a:rPr>
              <a:t>Unilateral Effects </a:t>
            </a:r>
            <a:r>
              <a:rPr lang="en-US" dirty="0"/>
              <a:t>(“Horizontal” – Merger of Rivals)</a:t>
            </a:r>
            <a:endParaRPr lang="en-US" i="1" dirty="0">
              <a:solidFill>
                <a:srgbClr val="0070C0"/>
              </a:solidFill>
            </a:endParaRPr>
          </a:p>
          <a:p>
            <a:pPr lvl="1"/>
            <a:r>
              <a:rPr lang="en-US" dirty="0"/>
              <a:t>Facilitate exercise of market power by </a:t>
            </a:r>
            <a:r>
              <a:rPr lang="en-US" b="1" i="1" dirty="0"/>
              <a:t>merged firm alone</a:t>
            </a:r>
          </a:p>
          <a:p>
            <a:pPr lvl="2"/>
            <a:r>
              <a:rPr lang="en-US" dirty="0"/>
              <a:t>Merger to Monopoly; or</a:t>
            </a:r>
          </a:p>
          <a:p>
            <a:pPr lvl="2"/>
            <a:r>
              <a:rPr lang="en-US" dirty="0"/>
              <a:t>Merger that eliminates competitive constraints on ability to raise price</a:t>
            </a:r>
          </a:p>
          <a:p>
            <a:pPr marL="914400" lvl="2" indent="0">
              <a:buNone/>
            </a:pPr>
            <a:endParaRPr lang="en-US" dirty="0"/>
          </a:p>
          <a:p>
            <a:r>
              <a:rPr lang="en-US" i="1" dirty="0">
                <a:solidFill>
                  <a:srgbClr val="C00000"/>
                </a:solidFill>
              </a:rPr>
              <a:t>Exclusionary Effects </a:t>
            </a:r>
            <a:endParaRPr lang="en-US" dirty="0">
              <a:solidFill>
                <a:srgbClr val="C00000"/>
              </a:solidFill>
            </a:endParaRPr>
          </a:p>
          <a:p>
            <a:pPr lvl="1"/>
            <a:r>
              <a:rPr lang="en-US" dirty="0"/>
              <a:t>Impair rival’s access to inputs or customers/markets</a:t>
            </a:r>
          </a:p>
          <a:p>
            <a:pPr lvl="1"/>
            <a:r>
              <a:rPr lang="en-US" dirty="0"/>
              <a:t>Similar analysis to all other forms of exclusion</a:t>
            </a:r>
          </a:p>
          <a:p>
            <a:pPr lvl="1"/>
            <a:r>
              <a:rPr lang="en-US" dirty="0"/>
              <a:t>Secondary theory only in horizontal mergers. More important in vertical mergers</a:t>
            </a:r>
          </a:p>
        </p:txBody>
      </p:sp>
      <p:sp>
        <p:nvSpPr>
          <p:cNvPr id="17412" name="Slide Number Placeholder 3"/>
          <p:cNvSpPr>
            <a:spLocks noGrp="1"/>
          </p:cNvSpPr>
          <p:nvPr>
            <p:ph type="sldNum" sz="quarter" idx="12"/>
          </p:nvPr>
        </p:nvSpPr>
        <p:spPr>
          <a:noFill/>
        </p:spPr>
        <p:txBody>
          <a:bodyPr/>
          <a:lstStyle/>
          <a:p>
            <a:fld id="{DE0B7410-A776-4A2B-B1FC-3125B901B0B6}" type="slidenum">
              <a:rPr lang="en-US" smtClean="0"/>
              <a:pPr/>
              <a:t>2</a:t>
            </a:fld>
            <a:endParaRPr lang="en-US"/>
          </a:p>
        </p:txBody>
      </p:sp>
      <p:sp>
        <p:nvSpPr>
          <p:cNvPr id="2" name="TextBox 1"/>
          <p:cNvSpPr txBox="1"/>
          <p:nvPr/>
        </p:nvSpPr>
        <p:spPr>
          <a:xfrm>
            <a:off x="687371" y="5521146"/>
            <a:ext cx="9788001" cy="1200329"/>
          </a:xfrm>
          <a:prstGeom prst="rect">
            <a:avLst/>
          </a:prstGeom>
          <a:noFill/>
          <a:ln w="38100">
            <a:solidFill>
              <a:srgbClr val="0070C0"/>
            </a:solidFill>
          </a:ln>
        </p:spPr>
        <p:txBody>
          <a:bodyPr wrap="none" rtlCol="0">
            <a:spAutoFit/>
          </a:bodyPr>
          <a:lstStyle/>
          <a:p>
            <a:r>
              <a:rPr lang="en-US" sz="2400" b="1" u="sng" dirty="0">
                <a:solidFill>
                  <a:srgbClr val="0070C0"/>
                </a:solidFill>
              </a:rPr>
              <a:t>Note</a:t>
            </a:r>
            <a:r>
              <a:rPr lang="en-US" sz="2400" b="1" dirty="0">
                <a:solidFill>
                  <a:srgbClr val="0070C0"/>
                </a:solidFill>
              </a:rPr>
              <a:t>: A single merger can raise Coordinated and/or Unilateral Concerns;</a:t>
            </a:r>
          </a:p>
          <a:p>
            <a:r>
              <a:rPr lang="en-US" sz="2400" b="1" dirty="0">
                <a:solidFill>
                  <a:srgbClr val="0070C0"/>
                </a:solidFill>
              </a:rPr>
              <a:t>Exclusionary Concerns can be coordinated or unilateral, and are </a:t>
            </a:r>
            <a:br>
              <a:rPr lang="en-US" sz="2400" b="1" dirty="0">
                <a:solidFill>
                  <a:srgbClr val="0070C0"/>
                </a:solidFill>
              </a:rPr>
            </a:br>
            <a:r>
              <a:rPr lang="en-US" sz="2400" b="1" dirty="0">
                <a:solidFill>
                  <a:srgbClr val="0070C0"/>
                </a:solidFill>
              </a:rPr>
              <a:t>more central in Vertical Mergers</a:t>
            </a:r>
          </a:p>
        </p:txBody>
      </p:sp>
    </p:spTree>
    <p:extLst>
      <p:ext uri="{BB962C8B-B14F-4D97-AF65-F5344CB8AC3E}">
        <p14:creationId xmlns:p14="http://schemas.microsoft.com/office/powerpoint/2010/main" val="2036576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20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20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20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20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2000"/>
                                        <p:tgtEl>
                                          <p:spTgt spid="3">
                                            <p:txEl>
                                              <p:pRg st="8" end="8"/>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2000"/>
                                        <p:tgtEl>
                                          <p:spTgt spid="3">
                                            <p:txEl>
                                              <p:pRg st="9" end="9"/>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fade">
                                      <p:cBhvr>
                                        <p:cTn id="35" dur="2000"/>
                                        <p:tgtEl>
                                          <p:spTgt spid="3">
                                            <p:txEl>
                                              <p:pRg st="10" end="1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11" end="11"/>
                                            </p:txEl>
                                          </p:spTgt>
                                        </p:tgtEl>
                                        <p:attrNameLst>
                                          <p:attrName>style.visibility</p:attrName>
                                        </p:attrNameLst>
                                      </p:cBhvr>
                                      <p:to>
                                        <p:strVal val="visible"/>
                                      </p:to>
                                    </p:set>
                                    <p:animEffect transition="in" filter="fade">
                                      <p:cBhvr>
                                        <p:cTn id="38" dur="2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BF5D6-F746-4133-88F1-B3FCB3EB6577}"/>
              </a:ext>
            </a:extLst>
          </p:cNvPr>
          <p:cNvSpPr>
            <a:spLocks noGrp="1"/>
          </p:cNvSpPr>
          <p:nvPr>
            <p:ph type="title"/>
          </p:nvPr>
        </p:nvSpPr>
        <p:spPr/>
        <p:txBody>
          <a:bodyPr>
            <a:normAutofit fontScale="90000"/>
          </a:bodyPr>
          <a:lstStyle/>
          <a:p>
            <a:pPr lvl="0" eaLnBrk="0" fontAlgn="base" hangingPunct="0">
              <a:lnSpc>
                <a:spcPct val="100000"/>
              </a:lnSpc>
              <a:spcAft>
                <a:spcPct val="0"/>
              </a:spcAft>
            </a:pPr>
            <a:br>
              <a:rPr kumimoji="0" lang="en-US" altLang="en-US" sz="2000" b="0" i="0" u="none" strike="noStrike" cap="none" normalizeH="0" baseline="0" dirty="0">
                <a:ln>
                  <a:noFill/>
                </a:ln>
                <a:solidFill>
                  <a:schemeClr val="tx1"/>
                </a:solidFill>
                <a:effectLst/>
                <a:latin typeface="Arial" panose="020B0604020202020204" pitchFamily="34" charset="0"/>
              </a:rPr>
            </a:br>
            <a:r>
              <a:rPr lang="en-US" altLang="en-US" sz="3600" dirty="0"/>
              <a:t>Figure 1: Pre-Merger P</a:t>
            </a:r>
            <a:r>
              <a:rPr lang="en-US" altLang="en-US" sz="3600" dirty="0">
                <a:ea typeface="Times New Roman" panose="02020603050405020304" pitchFamily="18" charset="0"/>
              </a:rPr>
              <a:t>rofit-Maximization Outcome for Firm-1 is shown as Price = $200</a:t>
            </a:r>
            <a:br>
              <a:rPr kumimoji="0" lang="en-US" altLang="en-US" sz="2000" i="0" u="none" strike="noStrike" cap="none" normalizeH="0" baseline="0" dirty="0">
                <a:ln>
                  <a:noFill/>
                </a:ln>
                <a:solidFill>
                  <a:schemeClr val="tx1"/>
                </a:solidFill>
                <a:effectLst/>
              </a:rPr>
            </a:br>
            <a:endParaRPr lang="en-US" dirty="0"/>
          </a:p>
        </p:txBody>
      </p:sp>
      <p:sp>
        <p:nvSpPr>
          <p:cNvPr id="3" name="Content Placeholder 2">
            <a:extLst>
              <a:ext uri="{FF2B5EF4-FFF2-40B4-BE49-F238E27FC236}">
                <a16:creationId xmlns:a16="http://schemas.microsoft.com/office/drawing/2014/main" id="{F737AC8F-62E0-4FCA-A275-29C41A7216F9}"/>
              </a:ext>
            </a:extLst>
          </p:cNvPr>
          <p:cNvSpPr>
            <a:spLocks noGrp="1"/>
          </p:cNvSpPr>
          <p:nvPr>
            <p:ph idx="1"/>
          </p:nvPr>
        </p:nvSpPr>
        <p:spPr>
          <a:xfrm>
            <a:off x="470555" y="1514779"/>
            <a:ext cx="10515600" cy="4351338"/>
          </a:xfrm>
        </p:spPr>
        <p:txBody>
          <a:bodyPr/>
          <a:lstStyle/>
          <a:p>
            <a:pPr marL="0" indent="0">
              <a:buNone/>
            </a:pPr>
            <a:r>
              <a:rPr lang="en-US" dirty="0"/>
              <a:t> </a:t>
            </a:r>
          </a:p>
        </p:txBody>
      </p:sp>
      <p:sp>
        <p:nvSpPr>
          <p:cNvPr id="10" name="Rectangle 7">
            <a:extLst>
              <a:ext uri="{FF2B5EF4-FFF2-40B4-BE49-F238E27FC236}">
                <a16:creationId xmlns:a16="http://schemas.microsoft.com/office/drawing/2014/main" id="{DFBBA1E3-203F-401E-A43B-10E6EFDA8837}"/>
              </a:ext>
            </a:extLst>
          </p:cNvPr>
          <p:cNvSpPr>
            <a:spLocks noChangeArrowheads="1"/>
          </p:cNvSpPr>
          <p:nvPr/>
        </p:nvSpPr>
        <p:spPr bwMode="auto">
          <a:xfrm>
            <a:off x="19050" y="43815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nvGrpSpPr>
          <p:cNvPr id="12" name="Group 11">
            <a:extLst>
              <a:ext uri="{FF2B5EF4-FFF2-40B4-BE49-F238E27FC236}">
                <a16:creationId xmlns:a16="http://schemas.microsoft.com/office/drawing/2014/main" id="{087DF5F5-D777-4FEF-8A5D-18A6ECB0B93B}"/>
              </a:ext>
            </a:extLst>
          </p:cNvPr>
          <p:cNvGrpSpPr/>
          <p:nvPr/>
        </p:nvGrpSpPr>
        <p:grpSpPr>
          <a:xfrm>
            <a:off x="1784442" y="1690688"/>
            <a:ext cx="5191760" cy="4897755"/>
            <a:chOff x="0" y="0"/>
            <a:chExt cx="5192202" cy="4898003"/>
          </a:xfrm>
        </p:grpSpPr>
        <p:grpSp>
          <p:nvGrpSpPr>
            <p:cNvPr id="13" name="Group 12">
              <a:extLst>
                <a:ext uri="{FF2B5EF4-FFF2-40B4-BE49-F238E27FC236}">
                  <a16:creationId xmlns:a16="http://schemas.microsoft.com/office/drawing/2014/main" id="{00946A08-6579-4CF6-9D04-9AF956785EB5}"/>
                </a:ext>
              </a:extLst>
            </p:cNvPr>
            <p:cNvGrpSpPr/>
            <p:nvPr/>
          </p:nvGrpSpPr>
          <p:grpSpPr>
            <a:xfrm>
              <a:off x="564543" y="47708"/>
              <a:ext cx="4627659" cy="4850295"/>
              <a:chOff x="0" y="0"/>
              <a:chExt cx="4627659" cy="4850295"/>
            </a:xfrm>
          </p:grpSpPr>
          <p:sp>
            <p:nvSpPr>
              <p:cNvPr id="15" name="Text Box 71">
                <a:extLst>
                  <a:ext uri="{FF2B5EF4-FFF2-40B4-BE49-F238E27FC236}">
                    <a16:creationId xmlns:a16="http://schemas.microsoft.com/office/drawing/2014/main" id="{8B3E4D96-71C0-4B8E-B547-8CB4EB519871}"/>
                  </a:ext>
                </a:extLst>
              </p:cNvPr>
              <p:cNvSpPr txBox="1"/>
              <p:nvPr/>
            </p:nvSpPr>
            <p:spPr>
              <a:xfrm>
                <a:off x="119269" y="4381169"/>
                <a:ext cx="302149" cy="294198"/>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C</a:t>
                </a:r>
                <a:endParaRPr lang="en-US" sz="1200">
                  <a:effectLst/>
                  <a:latin typeface="Times New Roman" panose="02020603050405020304" pitchFamily="18" charset="0"/>
                  <a:ea typeface="Times New Roman" panose="02020603050405020304" pitchFamily="18" charset="0"/>
                </a:endParaRPr>
              </a:p>
            </p:txBody>
          </p:sp>
          <p:grpSp>
            <p:nvGrpSpPr>
              <p:cNvPr id="16" name="Group 15">
                <a:extLst>
                  <a:ext uri="{FF2B5EF4-FFF2-40B4-BE49-F238E27FC236}">
                    <a16:creationId xmlns:a16="http://schemas.microsoft.com/office/drawing/2014/main" id="{B14EA0C4-77C3-4FD4-B025-9E117A28FB9F}"/>
                  </a:ext>
                </a:extLst>
              </p:cNvPr>
              <p:cNvGrpSpPr/>
              <p:nvPr/>
            </p:nvGrpSpPr>
            <p:grpSpPr>
              <a:xfrm>
                <a:off x="0" y="0"/>
                <a:ext cx="4627659" cy="4850295"/>
                <a:chOff x="0" y="0"/>
                <a:chExt cx="4627659" cy="4850295"/>
              </a:xfrm>
            </p:grpSpPr>
            <p:sp>
              <p:nvSpPr>
                <p:cNvPr id="17" name="Text Box 72">
                  <a:extLst>
                    <a:ext uri="{FF2B5EF4-FFF2-40B4-BE49-F238E27FC236}">
                      <a16:creationId xmlns:a16="http://schemas.microsoft.com/office/drawing/2014/main" id="{B1A264CF-F278-4FB8-BC40-F3D08E655B1C}"/>
                    </a:ext>
                  </a:extLst>
                </p:cNvPr>
                <p:cNvSpPr txBox="1"/>
                <p:nvPr/>
              </p:nvSpPr>
              <p:spPr>
                <a:xfrm>
                  <a:off x="2202511" y="4381169"/>
                  <a:ext cx="413468" cy="294198"/>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P</a:t>
                  </a:r>
                  <a:r>
                    <a:rPr lang="en-US" sz="1200">
                      <a:effectLst/>
                      <a:latin typeface="Times New Roman" panose="02020603050405020304" pitchFamily="18" charset="0"/>
                      <a:ea typeface="Times New Roman" panose="02020603050405020304" pitchFamily="18" charset="0"/>
                    </a:rPr>
                    <a:t>*</a:t>
                  </a:r>
                </a:p>
              </p:txBody>
            </p:sp>
            <p:grpSp>
              <p:nvGrpSpPr>
                <p:cNvPr id="18" name="Group 17">
                  <a:extLst>
                    <a:ext uri="{FF2B5EF4-FFF2-40B4-BE49-F238E27FC236}">
                      <a16:creationId xmlns:a16="http://schemas.microsoft.com/office/drawing/2014/main" id="{7DF687D0-4E6E-44A2-B2C7-583C1A415904}"/>
                    </a:ext>
                  </a:extLst>
                </p:cNvPr>
                <p:cNvGrpSpPr/>
                <p:nvPr/>
              </p:nvGrpSpPr>
              <p:grpSpPr>
                <a:xfrm>
                  <a:off x="0" y="0"/>
                  <a:ext cx="4627659" cy="4850295"/>
                  <a:chOff x="0" y="0"/>
                  <a:chExt cx="4627659" cy="4850295"/>
                </a:xfrm>
              </p:grpSpPr>
              <p:grpSp>
                <p:nvGrpSpPr>
                  <p:cNvPr id="19" name="Group 18">
                    <a:extLst>
                      <a:ext uri="{FF2B5EF4-FFF2-40B4-BE49-F238E27FC236}">
                        <a16:creationId xmlns:a16="http://schemas.microsoft.com/office/drawing/2014/main" id="{EC2F53D0-B158-437C-A370-CA9A2433C7DA}"/>
                      </a:ext>
                    </a:extLst>
                  </p:cNvPr>
                  <p:cNvGrpSpPr/>
                  <p:nvPr/>
                </p:nvGrpSpPr>
                <p:grpSpPr>
                  <a:xfrm>
                    <a:off x="0" y="0"/>
                    <a:ext cx="4627659" cy="4699221"/>
                    <a:chOff x="0" y="0"/>
                    <a:chExt cx="4627659" cy="4699221"/>
                  </a:xfrm>
                </p:grpSpPr>
                <p:grpSp>
                  <p:nvGrpSpPr>
                    <p:cNvPr id="21" name="Group 20">
                      <a:extLst>
                        <a:ext uri="{FF2B5EF4-FFF2-40B4-BE49-F238E27FC236}">
                          <a16:creationId xmlns:a16="http://schemas.microsoft.com/office/drawing/2014/main" id="{CB3E79CA-B463-4E66-B5AE-B40289675DF0}"/>
                        </a:ext>
                      </a:extLst>
                    </p:cNvPr>
                    <p:cNvGrpSpPr/>
                    <p:nvPr/>
                  </p:nvGrpSpPr>
                  <p:grpSpPr>
                    <a:xfrm>
                      <a:off x="0" y="0"/>
                      <a:ext cx="4572000" cy="4348716"/>
                      <a:chOff x="0" y="0"/>
                      <a:chExt cx="4572000" cy="4348716"/>
                    </a:xfrm>
                  </p:grpSpPr>
                  <p:grpSp>
                    <p:nvGrpSpPr>
                      <p:cNvPr id="23" name="Group 22">
                        <a:extLst>
                          <a:ext uri="{FF2B5EF4-FFF2-40B4-BE49-F238E27FC236}">
                            <a16:creationId xmlns:a16="http://schemas.microsoft.com/office/drawing/2014/main" id="{016F554A-472D-4912-8401-56BCBAB91660}"/>
                          </a:ext>
                        </a:extLst>
                      </p:cNvPr>
                      <p:cNvGrpSpPr/>
                      <p:nvPr/>
                    </p:nvGrpSpPr>
                    <p:grpSpPr>
                      <a:xfrm>
                        <a:off x="0" y="0"/>
                        <a:ext cx="4572000" cy="4348716"/>
                        <a:chOff x="0" y="0"/>
                        <a:chExt cx="4572000" cy="4348716"/>
                      </a:xfrm>
                    </p:grpSpPr>
                    <p:cxnSp>
                      <p:nvCxnSpPr>
                        <p:cNvPr id="25" name="Straight Connector 24">
                          <a:extLst>
                            <a:ext uri="{FF2B5EF4-FFF2-40B4-BE49-F238E27FC236}">
                              <a16:creationId xmlns:a16="http://schemas.microsoft.com/office/drawing/2014/main" id="{D690ACB1-5F11-4519-92DC-3D871D46BA6D}"/>
                            </a:ext>
                          </a:extLst>
                        </p:cNvPr>
                        <p:cNvCxnSpPr>
                          <a:cxnSpLocks noChangeShapeType="1"/>
                        </p:cNvCxnSpPr>
                        <p:nvPr/>
                      </p:nvCxnSpPr>
                      <p:spPr bwMode="auto">
                        <a:xfrm>
                          <a:off x="0" y="0"/>
                          <a:ext cx="0" cy="4343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6" name="Straight Connector 25">
                          <a:extLst>
                            <a:ext uri="{FF2B5EF4-FFF2-40B4-BE49-F238E27FC236}">
                              <a16:creationId xmlns:a16="http://schemas.microsoft.com/office/drawing/2014/main" id="{F4F03CF0-82ED-4842-89F4-5C44EBFCE6E6}"/>
                            </a:ext>
                          </a:extLst>
                        </p:cNvPr>
                        <p:cNvCxnSpPr>
                          <a:cxnSpLocks noChangeShapeType="1"/>
                        </p:cNvCxnSpPr>
                        <p:nvPr/>
                      </p:nvCxnSpPr>
                      <p:spPr bwMode="auto">
                        <a:xfrm>
                          <a:off x="0" y="4348716"/>
                          <a:ext cx="45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7" name="Freeform: Shape 26">
                          <a:extLst>
                            <a:ext uri="{FF2B5EF4-FFF2-40B4-BE49-F238E27FC236}">
                              <a16:creationId xmlns:a16="http://schemas.microsoft.com/office/drawing/2014/main" id="{18F2E3DB-CFCE-473E-BB3F-68E9B3E4BADA}"/>
                            </a:ext>
                          </a:extLst>
                        </p:cNvPr>
                        <p:cNvSpPr>
                          <a:spLocks/>
                        </p:cNvSpPr>
                        <p:nvPr/>
                      </p:nvSpPr>
                      <p:spPr bwMode="auto">
                        <a:xfrm>
                          <a:off x="308344" y="999461"/>
                          <a:ext cx="2057400" cy="3314700"/>
                        </a:xfrm>
                        <a:custGeom>
                          <a:avLst/>
                          <a:gdLst>
                            <a:gd name="T0" fmla="*/ 0 w 2520"/>
                            <a:gd name="T1" fmla="*/ 6840 h 6840"/>
                            <a:gd name="T2" fmla="*/ 2520 w 2520"/>
                            <a:gd name="T3" fmla="*/ 0 h 6840"/>
                          </a:gdLst>
                          <a:ahLst/>
                          <a:cxnLst>
                            <a:cxn ang="0">
                              <a:pos x="T0" y="T1"/>
                            </a:cxn>
                            <a:cxn ang="0">
                              <a:pos x="T2" y="T3"/>
                            </a:cxn>
                          </a:cxnLst>
                          <a:rect l="0" t="0" r="r" b="b"/>
                          <a:pathLst>
                            <a:path w="2520" h="6840">
                              <a:moveTo>
                                <a:pt x="0" y="6840"/>
                              </a:moveTo>
                              <a:cubicBezTo>
                                <a:pt x="735" y="3450"/>
                                <a:pt x="1470" y="60"/>
                                <a:pt x="2520"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28" name="Freeform: Shape 27">
                          <a:extLst>
                            <a:ext uri="{FF2B5EF4-FFF2-40B4-BE49-F238E27FC236}">
                              <a16:creationId xmlns:a16="http://schemas.microsoft.com/office/drawing/2014/main" id="{FAE78BED-11E6-47FF-86D1-F81A58D9864F}"/>
                            </a:ext>
                          </a:extLst>
                        </p:cNvPr>
                        <p:cNvSpPr>
                          <a:spLocks/>
                        </p:cNvSpPr>
                        <p:nvPr/>
                      </p:nvSpPr>
                      <p:spPr bwMode="auto">
                        <a:xfrm flipH="1">
                          <a:off x="2371060" y="999461"/>
                          <a:ext cx="1943100" cy="3314700"/>
                        </a:xfrm>
                        <a:custGeom>
                          <a:avLst/>
                          <a:gdLst>
                            <a:gd name="T0" fmla="*/ 0 w 2520"/>
                            <a:gd name="T1" fmla="*/ 6840 h 6840"/>
                            <a:gd name="T2" fmla="*/ 2520 w 2520"/>
                            <a:gd name="T3" fmla="*/ 0 h 6840"/>
                          </a:gdLst>
                          <a:ahLst/>
                          <a:cxnLst>
                            <a:cxn ang="0">
                              <a:pos x="T0" y="T1"/>
                            </a:cxn>
                            <a:cxn ang="0">
                              <a:pos x="T2" y="T3"/>
                            </a:cxn>
                          </a:cxnLst>
                          <a:rect l="0" t="0" r="r" b="b"/>
                          <a:pathLst>
                            <a:path w="2520" h="6840">
                              <a:moveTo>
                                <a:pt x="0" y="6840"/>
                              </a:moveTo>
                              <a:cubicBezTo>
                                <a:pt x="735" y="3450"/>
                                <a:pt x="1470" y="60"/>
                                <a:pt x="2520"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cxnSp>
                    <p:nvCxnSpPr>
                      <p:cNvPr id="24" name="Straight Connector 23">
                        <a:extLst>
                          <a:ext uri="{FF2B5EF4-FFF2-40B4-BE49-F238E27FC236}">
                            <a16:creationId xmlns:a16="http://schemas.microsoft.com/office/drawing/2014/main" id="{9DFD1D84-F657-4D49-BEF6-B485579C15D6}"/>
                          </a:ext>
                        </a:extLst>
                      </p:cNvPr>
                      <p:cNvCxnSpPr>
                        <a:cxnSpLocks noChangeShapeType="1"/>
                      </p:cNvCxnSpPr>
                      <p:nvPr/>
                    </p:nvCxnSpPr>
                    <p:spPr bwMode="auto">
                      <a:xfrm>
                        <a:off x="2369489" y="1001864"/>
                        <a:ext cx="0" cy="33147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sp>
                  <p:nvSpPr>
                    <p:cNvPr id="22" name="Text Box 73">
                      <a:extLst>
                        <a:ext uri="{FF2B5EF4-FFF2-40B4-BE49-F238E27FC236}">
                          <a16:creationId xmlns:a16="http://schemas.microsoft.com/office/drawing/2014/main" id="{02D86DF6-4247-4C6F-90B0-A1975C095F42}"/>
                        </a:ext>
                      </a:extLst>
                    </p:cNvPr>
                    <p:cNvSpPr txBox="1"/>
                    <p:nvPr/>
                  </p:nvSpPr>
                  <p:spPr>
                    <a:xfrm>
                      <a:off x="4079019" y="4349363"/>
                      <a:ext cx="548640" cy="349858"/>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Price</a:t>
                      </a:r>
                      <a:endParaRPr lang="en-US" sz="1200">
                        <a:effectLst/>
                        <a:latin typeface="Times New Roman" panose="02020603050405020304" pitchFamily="18" charset="0"/>
                        <a:ea typeface="Times New Roman" panose="02020603050405020304" pitchFamily="18" charset="0"/>
                      </a:endParaRPr>
                    </a:p>
                  </p:txBody>
                </p:sp>
              </p:grpSp>
              <p:sp>
                <p:nvSpPr>
                  <p:cNvPr id="20" name="Text Box 74">
                    <a:extLst>
                      <a:ext uri="{FF2B5EF4-FFF2-40B4-BE49-F238E27FC236}">
                        <a16:creationId xmlns:a16="http://schemas.microsoft.com/office/drawing/2014/main" id="{59FC45E4-EEF0-4834-8F86-593668DEB1D7}"/>
                      </a:ext>
                    </a:extLst>
                  </p:cNvPr>
                  <p:cNvSpPr txBox="1"/>
                  <p:nvPr/>
                </p:nvSpPr>
                <p:spPr>
                  <a:xfrm>
                    <a:off x="2107096" y="4524292"/>
                    <a:ext cx="580445" cy="32600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$200</a:t>
                    </a:r>
                    <a:endParaRPr lang="en-US" sz="1200" dirty="0">
                      <a:effectLst/>
                      <a:latin typeface="Times New Roman" panose="02020603050405020304" pitchFamily="18" charset="0"/>
                      <a:ea typeface="Times New Roman" panose="02020603050405020304" pitchFamily="18" charset="0"/>
                    </a:endParaRPr>
                  </a:p>
                </p:txBody>
              </p:sp>
            </p:grpSp>
          </p:grpSp>
        </p:grpSp>
        <p:sp>
          <p:nvSpPr>
            <p:cNvPr id="14" name="Text Box 75">
              <a:extLst>
                <a:ext uri="{FF2B5EF4-FFF2-40B4-BE49-F238E27FC236}">
                  <a16:creationId xmlns:a16="http://schemas.microsoft.com/office/drawing/2014/main" id="{5F84EA5E-D7D5-400B-8360-E47A156DC4ED}"/>
                </a:ext>
              </a:extLst>
            </p:cNvPr>
            <p:cNvSpPr txBox="1"/>
            <p:nvPr/>
          </p:nvSpPr>
          <p:spPr>
            <a:xfrm>
              <a:off x="0" y="0"/>
              <a:ext cx="715618" cy="31010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Profits</a:t>
              </a:r>
              <a:endParaRPr lang="en-US" sz="1200">
                <a:effectLst/>
                <a:latin typeface="Times New Roman" panose="02020603050405020304" pitchFamily="18" charset="0"/>
                <a:ea typeface="Times New Roman" panose="02020603050405020304" pitchFamily="18" charset="0"/>
              </a:endParaRPr>
            </a:p>
          </p:txBody>
        </p:sp>
      </p:grpSp>
      <p:sp>
        <p:nvSpPr>
          <p:cNvPr id="4" name="Slide Number Placeholder 3">
            <a:extLst>
              <a:ext uri="{FF2B5EF4-FFF2-40B4-BE49-F238E27FC236}">
                <a16:creationId xmlns:a16="http://schemas.microsoft.com/office/drawing/2014/main" id="{8B9D4A0B-A710-4504-8B61-2FFAFB0DD9C4}"/>
              </a:ext>
            </a:extLst>
          </p:cNvPr>
          <p:cNvSpPr>
            <a:spLocks noGrp="1"/>
          </p:cNvSpPr>
          <p:nvPr>
            <p:ph type="sldNum" sz="quarter" idx="12"/>
          </p:nvPr>
        </p:nvSpPr>
        <p:spPr/>
        <p:txBody>
          <a:bodyPr/>
          <a:lstStyle/>
          <a:p>
            <a:fld id="{DF3631D6-FBAB-464C-8D9A-F9ADA4FEF9F6}" type="slidenum">
              <a:rPr lang="en-US" smtClean="0"/>
              <a:t>20</a:t>
            </a:fld>
            <a:endParaRPr lang="en-US"/>
          </a:p>
        </p:txBody>
      </p:sp>
    </p:spTree>
    <p:extLst>
      <p:ext uri="{BB962C8B-B14F-4D97-AF65-F5344CB8AC3E}">
        <p14:creationId xmlns:p14="http://schemas.microsoft.com/office/powerpoint/2010/main" val="41143224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87CA7-9D88-4671-91DC-90DC74E5FB38}"/>
              </a:ext>
            </a:extLst>
          </p:cNvPr>
          <p:cNvSpPr>
            <a:spLocks noGrp="1"/>
          </p:cNvSpPr>
          <p:nvPr>
            <p:ph type="title"/>
          </p:nvPr>
        </p:nvSpPr>
        <p:spPr>
          <a:xfrm>
            <a:off x="831850" y="1709738"/>
            <a:ext cx="10008975" cy="2852737"/>
          </a:xfrm>
        </p:spPr>
        <p:txBody>
          <a:bodyPr>
            <a:noAutofit/>
          </a:bodyPr>
          <a:lstStyle/>
          <a:p>
            <a:r>
              <a:rPr lang="en-US" sz="3200" dirty="0"/>
              <a:t>We next show  the calculation of the profitability of price increases, beginning at the perfectly competitive price of $110  (price = marginal cost + $110)</a:t>
            </a:r>
          </a:p>
        </p:txBody>
      </p:sp>
      <p:sp>
        <p:nvSpPr>
          <p:cNvPr id="3" name="Text Placeholder 2">
            <a:extLst>
              <a:ext uri="{FF2B5EF4-FFF2-40B4-BE49-F238E27FC236}">
                <a16:creationId xmlns:a16="http://schemas.microsoft.com/office/drawing/2014/main" id="{1EF937A0-620F-4927-9DA9-CF23692BBB6D}"/>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DBD0B076-81E7-4102-AFE9-EE4B5D049BED}"/>
              </a:ext>
            </a:extLst>
          </p:cNvPr>
          <p:cNvSpPr>
            <a:spLocks noGrp="1"/>
          </p:cNvSpPr>
          <p:nvPr>
            <p:ph type="sldNum" sz="quarter" idx="12"/>
          </p:nvPr>
        </p:nvSpPr>
        <p:spPr/>
        <p:txBody>
          <a:bodyPr/>
          <a:lstStyle/>
          <a:p>
            <a:fld id="{DF3631D6-FBAB-464C-8D9A-F9ADA4FEF9F6}" type="slidenum">
              <a:rPr lang="en-US" smtClean="0"/>
              <a:t>21</a:t>
            </a:fld>
            <a:endParaRPr lang="en-US"/>
          </a:p>
        </p:txBody>
      </p:sp>
    </p:spTree>
    <p:extLst>
      <p:ext uri="{BB962C8B-B14F-4D97-AF65-F5344CB8AC3E}">
        <p14:creationId xmlns:p14="http://schemas.microsoft.com/office/powerpoint/2010/main" val="32844099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ACD7D-C00E-443F-B1EC-B9914425937B}"/>
              </a:ext>
            </a:extLst>
          </p:cNvPr>
          <p:cNvSpPr>
            <a:spLocks noGrp="1"/>
          </p:cNvSpPr>
          <p:nvPr>
            <p:ph type="title"/>
          </p:nvPr>
        </p:nvSpPr>
        <p:spPr>
          <a:xfrm>
            <a:off x="279070" y="365125"/>
            <a:ext cx="11074730" cy="1325563"/>
          </a:xfrm>
        </p:spPr>
        <p:txBody>
          <a:bodyPr>
            <a:normAutofit/>
          </a:bodyPr>
          <a:lstStyle/>
          <a:p>
            <a:r>
              <a:rPr lang="en-US" sz="3200" dirty="0"/>
              <a:t>Figure 2: Firm’s Profit from Increasing Price to $120 (Above the Competitive Level) </a:t>
            </a:r>
          </a:p>
        </p:txBody>
      </p:sp>
      <p:sp>
        <p:nvSpPr>
          <p:cNvPr id="3" name="Content Placeholder 2">
            <a:extLst>
              <a:ext uri="{FF2B5EF4-FFF2-40B4-BE49-F238E27FC236}">
                <a16:creationId xmlns:a16="http://schemas.microsoft.com/office/drawing/2014/main" id="{E4901619-7C64-4CBE-BF93-2D707FD2AA6E}"/>
              </a:ext>
            </a:extLst>
          </p:cNvPr>
          <p:cNvSpPr>
            <a:spLocks noGrp="1"/>
          </p:cNvSpPr>
          <p:nvPr>
            <p:ph idx="1"/>
          </p:nvPr>
        </p:nvSpPr>
        <p:spPr>
          <a:xfrm>
            <a:off x="-2055829" y="6309201"/>
            <a:ext cx="10515600" cy="4351338"/>
          </a:xfrm>
        </p:spPr>
        <p:txBody>
          <a:bodyPr/>
          <a:lstStyle/>
          <a:p>
            <a:pPr marL="0" indent="0">
              <a:buNone/>
            </a:pPr>
            <a:r>
              <a:rPr lang="en-US" dirty="0"/>
              <a:t>  </a:t>
            </a:r>
          </a:p>
        </p:txBody>
      </p:sp>
      <p:sp>
        <p:nvSpPr>
          <p:cNvPr id="13" name="Rectangle 10">
            <a:extLst>
              <a:ext uri="{FF2B5EF4-FFF2-40B4-BE49-F238E27FC236}">
                <a16:creationId xmlns:a16="http://schemas.microsoft.com/office/drawing/2014/main" id="{8BAF2FC6-0AC9-41FF-8EFF-B282D2701FD9}"/>
              </a:ext>
            </a:extLst>
          </p:cNvPr>
          <p:cNvSpPr>
            <a:spLocks noChangeArrowheads="1"/>
          </p:cNvSpPr>
          <p:nvPr/>
        </p:nvSpPr>
        <p:spPr bwMode="auto">
          <a:xfrm>
            <a:off x="152400" y="1524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3">
            <a:extLst>
              <a:ext uri="{FF2B5EF4-FFF2-40B4-BE49-F238E27FC236}">
                <a16:creationId xmlns:a16="http://schemas.microsoft.com/office/drawing/2014/main" id="{4459CEC3-DD3B-4AFC-AEDD-0693D20154A5}"/>
              </a:ext>
            </a:extLst>
          </p:cNvPr>
          <p:cNvSpPr>
            <a:spLocks noChangeArrowheads="1"/>
          </p:cNvSpPr>
          <p:nvPr/>
        </p:nvSpPr>
        <p:spPr bwMode="auto">
          <a:xfrm>
            <a:off x="152400" y="1066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 name="Rectangle 15">
            <a:extLst>
              <a:ext uri="{FF2B5EF4-FFF2-40B4-BE49-F238E27FC236}">
                <a16:creationId xmlns:a16="http://schemas.microsoft.com/office/drawing/2014/main" id="{DFCE5105-CB71-4228-A7E8-B33E5E9A8B38}"/>
              </a:ext>
            </a:extLst>
          </p:cNvPr>
          <p:cNvSpPr>
            <a:spLocks noChangeArrowheads="1"/>
          </p:cNvSpPr>
          <p:nvPr/>
        </p:nvSpPr>
        <p:spPr bwMode="auto">
          <a:xfrm>
            <a:off x="152400" y="1066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nvGrpSpPr>
          <p:cNvPr id="5" name="Group 4">
            <a:extLst>
              <a:ext uri="{FF2B5EF4-FFF2-40B4-BE49-F238E27FC236}">
                <a16:creationId xmlns:a16="http://schemas.microsoft.com/office/drawing/2014/main" id="{37D44BDE-86B8-4530-B129-AC2B82D759CA}"/>
              </a:ext>
            </a:extLst>
          </p:cNvPr>
          <p:cNvGrpSpPr/>
          <p:nvPr/>
        </p:nvGrpSpPr>
        <p:grpSpPr>
          <a:xfrm>
            <a:off x="1788595" y="1720850"/>
            <a:ext cx="7438531" cy="4984750"/>
            <a:chOff x="1788595" y="1720850"/>
            <a:chExt cx="7438531" cy="4984750"/>
          </a:xfrm>
        </p:grpSpPr>
        <p:sp>
          <p:nvSpPr>
            <p:cNvPr id="4" name="Rectangle 3">
              <a:extLst>
                <a:ext uri="{FF2B5EF4-FFF2-40B4-BE49-F238E27FC236}">
                  <a16:creationId xmlns:a16="http://schemas.microsoft.com/office/drawing/2014/main" id="{B8957CD2-4DC7-4042-ABAA-002B42F6D566}"/>
                </a:ext>
              </a:extLst>
            </p:cNvPr>
            <p:cNvSpPr/>
            <p:nvPr/>
          </p:nvSpPr>
          <p:spPr>
            <a:xfrm>
              <a:off x="2517564" y="4476585"/>
              <a:ext cx="2697939" cy="822294"/>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2C0470EB-17B0-4EFD-B217-1D6A795A378A}"/>
                </a:ext>
              </a:extLst>
            </p:cNvPr>
            <p:cNvGrpSpPr/>
            <p:nvPr/>
          </p:nvGrpSpPr>
          <p:grpSpPr>
            <a:xfrm>
              <a:off x="1788595" y="1720850"/>
              <a:ext cx="7438531" cy="4984750"/>
              <a:chOff x="-95417" y="0"/>
              <a:chExt cx="7438729" cy="4984833"/>
            </a:xfrm>
          </p:grpSpPr>
          <p:grpSp>
            <p:nvGrpSpPr>
              <p:cNvPr id="18" name="Group 17">
                <a:extLst>
                  <a:ext uri="{FF2B5EF4-FFF2-40B4-BE49-F238E27FC236}">
                    <a16:creationId xmlns:a16="http://schemas.microsoft.com/office/drawing/2014/main" id="{1834BF68-8D8B-47CD-B68B-2AEEDA7D7527}"/>
                  </a:ext>
                </a:extLst>
              </p:cNvPr>
              <p:cNvGrpSpPr/>
              <p:nvPr/>
            </p:nvGrpSpPr>
            <p:grpSpPr>
              <a:xfrm>
                <a:off x="596348" y="0"/>
                <a:ext cx="4603805" cy="4343400"/>
                <a:chOff x="0" y="0"/>
                <a:chExt cx="4603805" cy="4343400"/>
              </a:xfrm>
            </p:grpSpPr>
            <p:cxnSp>
              <p:nvCxnSpPr>
                <p:cNvPr id="39" name="Straight Connector 38">
                  <a:extLst>
                    <a:ext uri="{FF2B5EF4-FFF2-40B4-BE49-F238E27FC236}">
                      <a16:creationId xmlns:a16="http://schemas.microsoft.com/office/drawing/2014/main" id="{77A5B978-E730-49F4-B2C2-DA7700DFF539}"/>
                    </a:ext>
                  </a:extLst>
                </p:cNvPr>
                <p:cNvCxnSpPr>
                  <a:cxnSpLocks noChangeShapeType="1"/>
                </p:cNvCxnSpPr>
                <p:nvPr/>
              </p:nvCxnSpPr>
              <p:spPr bwMode="auto">
                <a:xfrm>
                  <a:off x="31805" y="0"/>
                  <a:ext cx="0" cy="4343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0" name="Straight Connector 39">
                  <a:extLst>
                    <a:ext uri="{FF2B5EF4-FFF2-40B4-BE49-F238E27FC236}">
                      <a16:creationId xmlns:a16="http://schemas.microsoft.com/office/drawing/2014/main" id="{8D3FA4D9-084D-464F-BBE3-C64A4C237BDA}"/>
                    </a:ext>
                  </a:extLst>
                </p:cNvPr>
                <p:cNvCxnSpPr>
                  <a:cxnSpLocks noChangeShapeType="1"/>
                </p:cNvCxnSpPr>
                <p:nvPr/>
              </p:nvCxnSpPr>
              <p:spPr bwMode="auto">
                <a:xfrm>
                  <a:off x="31805" y="4301656"/>
                  <a:ext cx="45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1" name="Straight Connector 40">
                  <a:extLst>
                    <a:ext uri="{FF2B5EF4-FFF2-40B4-BE49-F238E27FC236}">
                      <a16:creationId xmlns:a16="http://schemas.microsoft.com/office/drawing/2014/main" id="{AF55B62C-AC25-4AB8-A9BE-793D003A5CE5}"/>
                    </a:ext>
                  </a:extLst>
                </p:cNvPr>
                <p:cNvCxnSpPr>
                  <a:cxnSpLocks noChangeShapeType="1"/>
                </p:cNvCxnSpPr>
                <p:nvPr/>
              </p:nvCxnSpPr>
              <p:spPr bwMode="auto">
                <a:xfrm>
                  <a:off x="31805" y="214685"/>
                  <a:ext cx="4419600" cy="408813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2" name="Straight Connector 41">
                  <a:extLst>
                    <a:ext uri="{FF2B5EF4-FFF2-40B4-BE49-F238E27FC236}">
                      <a16:creationId xmlns:a16="http://schemas.microsoft.com/office/drawing/2014/main" id="{1E49D4B4-B03E-4C08-9D3C-D5B588C874FC}"/>
                    </a:ext>
                  </a:extLst>
                </p:cNvPr>
                <p:cNvCxnSpPr>
                  <a:cxnSpLocks noChangeShapeType="1"/>
                </p:cNvCxnSpPr>
                <p:nvPr/>
              </p:nvCxnSpPr>
              <p:spPr bwMode="auto">
                <a:xfrm flipV="1">
                  <a:off x="0" y="3547104"/>
                  <a:ext cx="4451405" cy="3098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3" name="Straight Connector 42">
                  <a:extLst>
                    <a:ext uri="{FF2B5EF4-FFF2-40B4-BE49-F238E27FC236}">
                      <a16:creationId xmlns:a16="http://schemas.microsoft.com/office/drawing/2014/main" id="{F7E5B654-3A7C-4FF9-AF59-955ED3B8D9E3}"/>
                    </a:ext>
                  </a:extLst>
                </p:cNvPr>
                <p:cNvCxnSpPr>
                  <a:cxnSpLocks noChangeShapeType="1"/>
                </p:cNvCxnSpPr>
                <p:nvPr/>
              </p:nvCxnSpPr>
              <p:spPr bwMode="auto">
                <a:xfrm>
                  <a:off x="2743200" y="2759103"/>
                  <a:ext cx="7951" cy="156604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4" name="Straight Connector 43">
                  <a:extLst>
                    <a:ext uri="{FF2B5EF4-FFF2-40B4-BE49-F238E27FC236}">
                      <a16:creationId xmlns:a16="http://schemas.microsoft.com/office/drawing/2014/main" id="{F596BE85-57DC-46EF-9C61-16D242B27CB3}"/>
                    </a:ext>
                  </a:extLst>
                </p:cNvPr>
                <p:cNvCxnSpPr>
                  <a:cxnSpLocks noChangeShapeType="1"/>
                </p:cNvCxnSpPr>
                <p:nvPr/>
              </p:nvCxnSpPr>
              <p:spPr bwMode="auto">
                <a:xfrm flipH="1">
                  <a:off x="0" y="2759103"/>
                  <a:ext cx="27432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5" name="Straight Connector 44">
                  <a:extLst>
                    <a:ext uri="{FF2B5EF4-FFF2-40B4-BE49-F238E27FC236}">
                      <a16:creationId xmlns:a16="http://schemas.microsoft.com/office/drawing/2014/main" id="{D8039A0D-6C90-4C58-AFA2-3B085D660750}"/>
                    </a:ext>
                  </a:extLst>
                </p:cNvPr>
                <p:cNvCxnSpPr>
                  <a:cxnSpLocks noChangeShapeType="1"/>
                </p:cNvCxnSpPr>
                <p:nvPr/>
              </p:nvCxnSpPr>
              <p:spPr bwMode="auto">
                <a:xfrm>
                  <a:off x="3673503" y="3570136"/>
                  <a:ext cx="7951" cy="75537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grpSp>
            <p:nvGrpSpPr>
              <p:cNvPr id="19" name="Group 18">
                <a:extLst>
                  <a:ext uri="{FF2B5EF4-FFF2-40B4-BE49-F238E27FC236}">
                    <a16:creationId xmlns:a16="http://schemas.microsoft.com/office/drawing/2014/main" id="{699A0602-F820-464B-B950-4B345FF6835A}"/>
                  </a:ext>
                </a:extLst>
              </p:cNvPr>
              <p:cNvGrpSpPr/>
              <p:nvPr/>
            </p:nvGrpSpPr>
            <p:grpSpPr>
              <a:xfrm>
                <a:off x="-95417" y="2615979"/>
                <a:ext cx="7438729" cy="2368854"/>
                <a:chOff x="-95417" y="0"/>
                <a:chExt cx="7438729" cy="2368854"/>
              </a:xfrm>
            </p:grpSpPr>
            <p:grpSp>
              <p:nvGrpSpPr>
                <p:cNvPr id="20" name="Group 19">
                  <a:extLst>
                    <a:ext uri="{FF2B5EF4-FFF2-40B4-BE49-F238E27FC236}">
                      <a16:creationId xmlns:a16="http://schemas.microsoft.com/office/drawing/2014/main" id="{797F7E85-5D17-44E6-AE07-8927DE07E9B1}"/>
                    </a:ext>
                  </a:extLst>
                </p:cNvPr>
                <p:cNvGrpSpPr/>
                <p:nvPr/>
              </p:nvGrpSpPr>
              <p:grpSpPr>
                <a:xfrm>
                  <a:off x="1367277" y="210439"/>
                  <a:ext cx="5976035" cy="469291"/>
                  <a:chOff x="659611" y="-44003"/>
                  <a:chExt cx="5976035" cy="469291"/>
                </a:xfrm>
              </p:grpSpPr>
              <p:sp>
                <p:nvSpPr>
                  <p:cNvPr id="37" name="Text Box 59">
                    <a:extLst>
                      <a:ext uri="{FF2B5EF4-FFF2-40B4-BE49-F238E27FC236}">
                        <a16:creationId xmlns:a16="http://schemas.microsoft.com/office/drawing/2014/main" id="{1E6EBD3B-AA4A-41B7-8FDB-DD08305795FE}"/>
                      </a:ext>
                    </a:extLst>
                  </p:cNvPr>
                  <p:cNvSpPr txBox="1">
                    <a:spLocks noChangeArrowheads="1"/>
                  </p:cNvSpPr>
                  <p:nvPr/>
                </p:nvSpPr>
                <p:spPr bwMode="auto">
                  <a:xfrm>
                    <a:off x="3827650" y="-44003"/>
                    <a:ext cx="2807996" cy="342900"/>
                  </a:xfrm>
                  <a:prstGeom prst="rect">
                    <a:avLst/>
                  </a:prstGeom>
                  <a:noFill/>
                  <a:ln w="19050">
                    <a:solidFill>
                      <a:schemeClr val="accent6">
                        <a:lumMod val="75000"/>
                      </a:schemeClr>
                    </a:solidFill>
                  </a:ln>
                </p:spPr>
                <p:txBody>
                  <a:bodyPr rot="0" vert="horz" wrap="square" lIns="91440" tIns="45720" rIns="91440" bIns="45720" anchor="t" anchorCtr="0" upright="1">
                    <a:noAutofit/>
                  </a:bodyPr>
                  <a:lstStyle/>
                  <a:p>
                    <a:pPr marL="0" marR="0" algn="ctr">
                      <a:spcBef>
                        <a:spcPts val="0"/>
                      </a:spcBef>
                      <a:spcAft>
                        <a:spcPts val="0"/>
                      </a:spcAft>
                    </a:pPr>
                    <a:r>
                      <a:rPr lang="en-US" sz="1600" b="1" dirty="0">
                        <a:effectLst/>
                        <a:latin typeface="Times New Roman" panose="02020603050405020304" pitchFamily="18" charset="0"/>
                        <a:ea typeface="Times New Roman" panose="02020603050405020304" pitchFamily="18" charset="0"/>
                      </a:rPr>
                      <a:t>G = $10 x $150 =  $1500</a:t>
                    </a:r>
                    <a:endParaRPr lang="en-US" sz="1200" dirty="0">
                      <a:effectLst/>
                      <a:latin typeface="Times New Roman" panose="02020603050405020304" pitchFamily="18" charset="0"/>
                      <a:ea typeface="Times New Roman" panose="02020603050405020304" pitchFamily="18" charset="0"/>
                    </a:endParaRPr>
                  </a:p>
                </p:txBody>
              </p:sp>
              <p:sp>
                <p:nvSpPr>
                  <p:cNvPr id="38" name="Text Box 56">
                    <a:extLst>
                      <a:ext uri="{FF2B5EF4-FFF2-40B4-BE49-F238E27FC236}">
                        <a16:creationId xmlns:a16="http://schemas.microsoft.com/office/drawing/2014/main" id="{69725104-A68F-4DCC-AA1B-E36D8FEF6740}"/>
                      </a:ext>
                    </a:extLst>
                  </p:cNvPr>
                  <p:cNvSpPr txBox="1">
                    <a:spLocks noChangeArrowheads="1"/>
                  </p:cNvSpPr>
                  <p:nvPr/>
                </p:nvSpPr>
                <p:spPr bwMode="auto">
                  <a:xfrm>
                    <a:off x="659611" y="82388"/>
                    <a:ext cx="800100"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600" b="1" dirty="0">
                        <a:effectLst/>
                        <a:latin typeface="Times New Roman" panose="02020603050405020304" pitchFamily="18" charset="0"/>
                        <a:ea typeface="Times New Roman" panose="02020603050405020304" pitchFamily="18" charset="0"/>
                      </a:rPr>
                      <a:t>Gain</a:t>
                    </a:r>
                    <a:endParaRPr lang="en-US" sz="1200" dirty="0">
                      <a:effectLst/>
                      <a:latin typeface="Times New Roman" panose="02020603050405020304" pitchFamily="18" charset="0"/>
                      <a:ea typeface="Times New Roman" panose="02020603050405020304" pitchFamily="18" charset="0"/>
                    </a:endParaRPr>
                  </a:p>
                </p:txBody>
              </p:sp>
            </p:grpSp>
            <p:grpSp>
              <p:nvGrpSpPr>
                <p:cNvPr id="21" name="Group 20">
                  <a:extLst>
                    <a:ext uri="{FF2B5EF4-FFF2-40B4-BE49-F238E27FC236}">
                      <a16:creationId xmlns:a16="http://schemas.microsoft.com/office/drawing/2014/main" id="{51209CF6-6FEA-40A7-918D-AB206EB6329B}"/>
                    </a:ext>
                  </a:extLst>
                </p:cNvPr>
                <p:cNvGrpSpPr/>
                <p:nvPr/>
              </p:nvGrpSpPr>
              <p:grpSpPr>
                <a:xfrm>
                  <a:off x="-95417" y="0"/>
                  <a:ext cx="4630733" cy="2368854"/>
                  <a:chOff x="-95417" y="0"/>
                  <a:chExt cx="4630733" cy="2368854"/>
                </a:xfrm>
              </p:grpSpPr>
              <p:sp>
                <p:nvSpPr>
                  <p:cNvPr id="22" name="Text Box 85">
                    <a:extLst>
                      <a:ext uri="{FF2B5EF4-FFF2-40B4-BE49-F238E27FC236}">
                        <a16:creationId xmlns:a16="http://schemas.microsoft.com/office/drawing/2014/main" id="{4AF7C962-68A4-4730-8A2E-CFC165DEFFB5}"/>
                      </a:ext>
                    </a:extLst>
                  </p:cNvPr>
                  <p:cNvSpPr txBox="1"/>
                  <p:nvPr/>
                </p:nvSpPr>
                <p:spPr>
                  <a:xfrm>
                    <a:off x="4138441" y="553339"/>
                    <a:ext cx="396875" cy="46305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b="1" dirty="0">
                        <a:effectLst/>
                        <a:latin typeface="Times New Roman" panose="02020603050405020304" pitchFamily="18" charset="0"/>
                        <a:ea typeface="Times New Roman" panose="02020603050405020304" pitchFamily="18" charset="0"/>
                      </a:rPr>
                      <a:t>C</a:t>
                    </a:r>
                    <a:endParaRPr lang="en-US" dirty="0">
                      <a:effectLst/>
                      <a:latin typeface="Times New Roman" panose="02020603050405020304" pitchFamily="18" charset="0"/>
                      <a:ea typeface="Times New Roman" panose="02020603050405020304" pitchFamily="18" charset="0"/>
                    </a:endParaRPr>
                  </a:p>
                </p:txBody>
              </p:sp>
              <p:grpSp>
                <p:nvGrpSpPr>
                  <p:cNvPr id="23" name="Group 22">
                    <a:extLst>
                      <a:ext uri="{FF2B5EF4-FFF2-40B4-BE49-F238E27FC236}">
                        <a16:creationId xmlns:a16="http://schemas.microsoft.com/office/drawing/2014/main" id="{120F849E-91E9-45B5-8493-80F67CFD9561}"/>
                      </a:ext>
                    </a:extLst>
                  </p:cNvPr>
                  <p:cNvGrpSpPr/>
                  <p:nvPr/>
                </p:nvGrpSpPr>
                <p:grpSpPr>
                  <a:xfrm>
                    <a:off x="3116911" y="1637969"/>
                    <a:ext cx="1367155" cy="730885"/>
                    <a:chOff x="0" y="0"/>
                    <a:chExt cx="1367155" cy="730885"/>
                  </a:xfrm>
                </p:grpSpPr>
                <p:grpSp>
                  <p:nvGrpSpPr>
                    <p:cNvPr id="31" name="Group 30">
                      <a:extLst>
                        <a:ext uri="{FF2B5EF4-FFF2-40B4-BE49-F238E27FC236}">
                          <a16:creationId xmlns:a16="http://schemas.microsoft.com/office/drawing/2014/main" id="{57693763-2500-49CE-B033-CDBED5E98A26}"/>
                        </a:ext>
                      </a:extLst>
                    </p:cNvPr>
                    <p:cNvGrpSpPr/>
                    <p:nvPr/>
                  </p:nvGrpSpPr>
                  <p:grpSpPr>
                    <a:xfrm>
                      <a:off x="914400" y="0"/>
                      <a:ext cx="452755" cy="730885"/>
                      <a:chOff x="0" y="0"/>
                      <a:chExt cx="452755" cy="730885"/>
                    </a:xfrm>
                  </p:grpSpPr>
                  <p:sp>
                    <p:nvSpPr>
                      <p:cNvPr id="35" name="Text Box 84">
                        <a:extLst>
                          <a:ext uri="{FF2B5EF4-FFF2-40B4-BE49-F238E27FC236}">
                            <a16:creationId xmlns:a16="http://schemas.microsoft.com/office/drawing/2014/main" id="{5C2E122A-3846-4B71-8F02-FD299F525D54}"/>
                          </a:ext>
                        </a:extLst>
                      </p:cNvPr>
                      <p:cNvSpPr txBox="1"/>
                      <p:nvPr/>
                    </p:nvSpPr>
                    <p:spPr>
                      <a:xfrm>
                        <a:off x="47708" y="0"/>
                        <a:ext cx="396875" cy="3733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Q</a:t>
                        </a:r>
                        <a:r>
                          <a:rPr lang="en-US" sz="1200" b="1" baseline="-25000">
                            <a:effectLst/>
                            <a:latin typeface="Times New Roman" panose="02020603050405020304" pitchFamily="18" charset="0"/>
                            <a:ea typeface="Times New Roman" panose="02020603050405020304" pitchFamily="18" charset="0"/>
                          </a:rPr>
                          <a:t>0</a:t>
                        </a:r>
                        <a:endParaRPr lang="en-US" sz="1200">
                          <a:effectLst/>
                          <a:latin typeface="Times New Roman" panose="02020603050405020304" pitchFamily="18" charset="0"/>
                          <a:ea typeface="Times New Roman" panose="02020603050405020304" pitchFamily="18" charset="0"/>
                        </a:endParaRPr>
                      </a:p>
                    </p:txBody>
                  </p:sp>
                  <p:sp>
                    <p:nvSpPr>
                      <p:cNvPr id="36" name="Text Box 86">
                        <a:extLst>
                          <a:ext uri="{FF2B5EF4-FFF2-40B4-BE49-F238E27FC236}">
                            <a16:creationId xmlns:a16="http://schemas.microsoft.com/office/drawing/2014/main" id="{6F7F1FE8-4A1D-476B-9E55-F611F675D0C8}"/>
                          </a:ext>
                        </a:extLst>
                      </p:cNvPr>
                      <p:cNvSpPr txBox="1"/>
                      <p:nvPr/>
                    </p:nvSpPr>
                    <p:spPr>
                      <a:xfrm flipH="1">
                        <a:off x="0" y="182880"/>
                        <a:ext cx="452755" cy="54800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200</a:t>
                        </a:r>
                        <a:endParaRPr lang="en-US" sz="1200">
                          <a:effectLst/>
                          <a:latin typeface="Times New Roman" panose="02020603050405020304" pitchFamily="18" charset="0"/>
                          <a:ea typeface="Times New Roman" panose="02020603050405020304" pitchFamily="18" charset="0"/>
                        </a:endParaRPr>
                      </a:p>
                    </p:txBody>
                  </p:sp>
                </p:grpSp>
                <p:grpSp>
                  <p:nvGrpSpPr>
                    <p:cNvPr id="32" name="Group 31">
                      <a:extLst>
                        <a:ext uri="{FF2B5EF4-FFF2-40B4-BE49-F238E27FC236}">
                          <a16:creationId xmlns:a16="http://schemas.microsoft.com/office/drawing/2014/main" id="{56EF8BE4-CE58-4E3D-A574-01DBDF30078F}"/>
                        </a:ext>
                      </a:extLst>
                    </p:cNvPr>
                    <p:cNvGrpSpPr/>
                    <p:nvPr/>
                  </p:nvGrpSpPr>
                  <p:grpSpPr>
                    <a:xfrm>
                      <a:off x="0" y="0"/>
                      <a:ext cx="524510" cy="548281"/>
                      <a:chOff x="0" y="0"/>
                      <a:chExt cx="524510" cy="548281"/>
                    </a:xfrm>
                  </p:grpSpPr>
                  <p:sp>
                    <p:nvSpPr>
                      <p:cNvPr id="33" name="Text Box 83">
                        <a:extLst>
                          <a:ext uri="{FF2B5EF4-FFF2-40B4-BE49-F238E27FC236}">
                            <a16:creationId xmlns:a16="http://schemas.microsoft.com/office/drawing/2014/main" id="{F7AFE32F-10E7-4150-9AB9-B9DDDB2AFE44}"/>
                          </a:ext>
                        </a:extLst>
                      </p:cNvPr>
                      <p:cNvSpPr txBox="1"/>
                      <p:nvPr/>
                    </p:nvSpPr>
                    <p:spPr>
                      <a:xfrm>
                        <a:off x="39757" y="0"/>
                        <a:ext cx="396875" cy="3733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Q</a:t>
                        </a:r>
                        <a:r>
                          <a:rPr lang="en-US" sz="1200" b="1" baseline="-25000">
                            <a:effectLst/>
                            <a:latin typeface="Times New Roman" panose="02020603050405020304" pitchFamily="18" charset="0"/>
                            <a:ea typeface="Times New Roman" panose="02020603050405020304" pitchFamily="18" charset="0"/>
                          </a:rPr>
                          <a:t>1</a:t>
                        </a:r>
                        <a:endParaRPr lang="en-US" sz="1200">
                          <a:effectLst/>
                          <a:latin typeface="Times New Roman" panose="02020603050405020304" pitchFamily="18" charset="0"/>
                          <a:ea typeface="Times New Roman" panose="02020603050405020304" pitchFamily="18" charset="0"/>
                        </a:endParaRPr>
                      </a:p>
                    </p:txBody>
                  </p:sp>
                  <p:sp>
                    <p:nvSpPr>
                      <p:cNvPr id="34" name="Text Box 87">
                        <a:extLst>
                          <a:ext uri="{FF2B5EF4-FFF2-40B4-BE49-F238E27FC236}">
                            <a16:creationId xmlns:a16="http://schemas.microsoft.com/office/drawing/2014/main" id="{EE693042-35BA-4B10-9028-380FC248D3CA}"/>
                          </a:ext>
                        </a:extLst>
                      </p:cNvPr>
                      <p:cNvSpPr txBox="1"/>
                      <p:nvPr/>
                    </p:nvSpPr>
                    <p:spPr>
                      <a:xfrm>
                        <a:off x="0" y="159026"/>
                        <a:ext cx="524510" cy="38925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150</a:t>
                        </a:r>
                        <a:endParaRPr lang="en-US" sz="1200">
                          <a:effectLst/>
                          <a:latin typeface="Times New Roman" panose="02020603050405020304" pitchFamily="18" charset="0"/>
                          <a:ea typeface="Times New Roman" panose="02020603050405020304" pitchFamily="18" charset="0"/>
                        </a:endParaRPr>
                      </a:p>
                    </p:txBody>
                  </p:sp>
                </p:grpSp>
              </p:grpSp>
              <p:grpSp>
                <p:nvGrpSpPr>
                  <p:cNvPr id="24" name="Group 23">
                    <a:extLst>
                      <a:ext uri="{FF2B5EF4-FFF2-40B4-BE49-F238E27FC236}">
                        <a16:creationId xmlns:a16="http://schemas.microsoft.com/office/drawing/2014/main" id="{51750E8D-E064-4CFA-BEA8-D3B8601260F5}"/>
                      </a:ext>
                    </a:extLst>
                  </p:cNvPr>
                  <p:cNvGrpSpPr/>
                  <p:nvPr/>
                </p:nvGrpSpPr>
                <p:grpSpPr>
                  <a:xfrm>
                    <a:off x="-95417" y="0"/>
                    <a:ext cx="818296" cy="1206097"/>
                    <a:chOff x="-95417" y="0"/>
                    <a:chExt cx="818296" cy="1206097"/>
                  </a:xfrm>
                </p:grpSpPr>
                <p:grpSp>
                  <p:nvGrpSpPr>
                    <p:cNvPr id="25" name="Group 24">
                      <a:extLst>
                        <a:ext uri="{FF2B5EF4-FFF2-40B4-BE49-F238E27FC236}">
                          <a16:creationId xmlns:a16="http://schemas.microsoft.com/office/drawing/2014/main" id="{4B08704F-0B80-44E5-A3B9-7644CDD8E8B9}"/>
                        </a:ext>
                      </a:extLst>
                    </p:cNvPr>
                    <p:cNvGrpSpPr/>
                    <p:nvPr/>
                  </p:nvGrpSpPr>
                  <p:grpSpPr>
                    <a:xfrm>
                      <a:off x="-46651" y="0"/>
                      <a:ext cx="769530" cy="373380"/>
                      <a:chOff x="-46651" y="0"/>
                      <a:chExt cx="769530" cy="373380"/>
                    </a:xfrm>
                  </p:grpSpPr>
                  <p:sp>
                    <p:nvSpPr>
                      <p:cNvPr id="29" name="Text Box 81">
                        <a:extLst>
                          <a:ext uri="{FF2B5EF4-FFF2-40B4-BE49-F238E27FC236}">
                            <a16:creationId xmlns:a16="http://schemas.microsoft.com/office/drawing/2014/main" id="{91EF99F7-0463-4677-ADF6-A2DD5DE406C6}"/>
                          </a:ext>
                        </a:extLst>
                      </p:cNvPr>
                      <p:cNvSpPr txBox="1"/>
                      <p:nvPr/>
                    </p:nvSpPr>
                    <p:spPr>
                      <a:xfrm>
                        <a:off x="326004" y="0"/>
                        <a:ext cx="396875" cy="3733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P</a:t>
                        </a:r>
                        <a:r>
                          <a:rPr lang="en-US" sz="1200" b="1" baseline="-25000">
                            <a:effectLst/>
                            <a:latin typeface="Times New Roman" panose="02020603050405020304" pitchFamily="18" charset="0"/>
                            <a:ea typeface="Times New Roman" panose="02020603050405020304" pitchFamily="18" charset="0"/>
                          </a:rPr>
                          <a:t>1</a:t>
                        </a:r>
                        <a:endParaRPr lang="en-US" sz="1200">
                          <a:effectLst/>
                          <a:latin typeface="Times New Roman" panose="02020603050405020304" pitchFamily="18" charset="0"/>
                          <a:ea typeface="Times New Roman" panose="02020603050405020304" pitchFamily="18" charset="0"/>
                        </a:endParaRPr>
                      </a:p>
                    </p:txBody>
                  </p:sp>
                  <p:sp>
                    <p:nvSpPr>
                      <p:cNvPr id="30" name="Text Box 88">
                        <a:extLst>
                          <a:ext uri="{FF2B5EF4-FFF2-40B4-BE49-F238E27FC236}">
                            <a16:creationId xmlns:a16="http://schemas.microsoft.com/office/drawing/2014/main" id="{D282B326-860B-41BE-BF68-7724364A9587}"/>
                          </a:ext>
                        </a:extLst>
                      </p:cNvPr>
                      <p:cNvSpPr txBox="1"/>
                      <p:nvPr/>
                    </p:nvSpPr>
                    <p:spPr>
                      <a:xfrm>
                        <a:off x="-46651" y="0"/>
                        <a:ext cx="532130" cy="3733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$120</a:t>
                        </a:r>
                        <a:endParaRPr lang="en-US" sz="1200" dirty="0">
                          <a:effectLst/>
                          <a:latin typeface="Times New Roman" panose="02020603050405020304" pitchFamily="18" charset="0"/>
                          <a:ea typeface="Times New Roman" panose="02020603050405020304" pitchFamily="18" charset="0"/>
                        </a:endParaRPr>
                      </a:p>
                    </p:txBody>
                  </p:sp>
                </p:grpSp>
                <p:grpSp>
                  <p:nvGrpSpPr>
                    <p:cNvPr id="26" name="Group 25">
                      <a:extLst>
                        <a:ext uri="{FF2B5EF4-FFF2-40B4-BE49-F238E27FC236}">
                          <a16:creationId xmlns:a16="http://schemas.microsoft.com/office/drawing/2014/main" id="{1A2C432A-0CE2-4C73-8383-05E5EBE05C85}"/>
                        </a:ext>
                      </a:extLst>
                    </p:cNvPr>
                    <p:cNvGrpSpPr/>
                    <p:nvPr/>
                  </p:nvGrpSpPr>
                  <p:grpSpPr>
                    <a:xfrm>
                      <a:off x="-95417" y="818984"/>
                      <a:ext cx="802393" cy="387113"/>
                      <a:chOff x="-103368" y="0"/>
                      <a:chExt cx="802393" cy="387113"/>
                    </a:xfrm>
                  </p:grpSpPr>
                  <p:sp>
                    <p:nvSpPr>
                      <p:cNvPr id="27" name="Text Box 82">
                        <a:extLst>
                          <a:ext uri="{FF2B5EF4-FFF2-40B4-BE49-F238E27FC236}">
                            <a16:creationId xmlns:a16="http://schemas.microsoft.com/office/drawing/2014/main" id="{E435E3B3-3595-4C3D-95C6-DDD919BCDF49}"/>
                          </a:ext>
                        </a:extLst>
                      </p:cNvPr>
                      <p:cNvSpPr txBox="1"/>
                      <p:nvPr/>
                    </p:nvSpPr>
                    <p:spPr>
                      <a:xfrm>
                        <a:off x="302150" y="0"/>
                        <a:ext cx="396875" cy="3733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P</a:t>
                        </a:r>
                        <a:r>
                          <a:rPr lang="en-US" sz="1200" b="1" baseline="-25000">
                            <a:effectLst/>
                            <a:latin typeface="Times New Roman" panose="02020603050405020304" pitchFamily="18" charset="0"/>
                            <a:ea typeface="Times New Roman" panose="02020603050405020304" pitchFamily="18" charset="0"/>
                          </a:rPr>
                          <a:t>0</a:t>
                        </a:r>
                        <a:endParaRPr lang="en-US" sz="1200">
                          <a:effectLst/>
                          <a:latin typeface="Times New Roman" panose="02020603050405020304" pitchFamily="18" charset="0"/>
                          <a:ea typeface="Times New Roman" panose="02020603050405020304" pitchFamily="18" charset="0"/>
                        </a:endParaRPr>
                      </a:p>
                    </p:txBody>
                  </p:sp>
                  <p:sp>
                    <p:nvSpPr>
                      <p:cNvPr id="28" name="Text Box 89">
                        <a:extLst>
                          <a:ext uri="{FF2B5EF4-FFF2-40B4-BE49-F238E27FC236}">
                            <a16:creationId xmlns:a16="http://schemas.microsoft.com/office/drawing/2014/main" id="{21CEF3CE-6F09-4028-BE0C-F6E87AE39781}"/>
                          </a:ext>
                        </a:extLst>
                      </p:cNvPr>
                      <p:cNvSpPr txBox="1"/>
                      <p:nvPr/>
                    </p:nvSpPr>
                    <p:spPr>
                      <a:xfrm>
                        <a:off x="-103368" y="13733"/>
                        <a:ext cx="532130" cy="3733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$110</a:t>
                        </a:r>
                        <a:endParaRPr lang="en-US" sz="1200" dirty="0">
                          <a:effectLst/>
                          <a:latin typeface="Times New Roman" panose="02020603050405020304" pitchFamily="18" charset="0"/>
                          <a:ea typeface="Times New Roman" panose="02020603050405020304" pitchFamily="18" charset="0"/>
                        </a:endParaRPr>
                      </a:p>
                    </p:txBody>
                  </p:sp>
                </p:grpSp>
              </p:grpSp>
            </p:grpSp>
          </p:grpSp>
        </p:grpSp>
      </p:grpSp>
      <p:sp>
        <p:nvSpPr>
          <p:cNvPr id="12" name="TextBox 11">
            <a:extLst>
              <a:ext uri="{FF2B5EF4-FFF2-40B4-BE49-F238E27FC236}">
                <a16:creationId xmlns:a16="http://schemas.microsoft.com/office/drawing/2014/main" id="{4C929C29-B887-433B-99B3-51884D4C3009}"/>
              </a:ext>
            </a:extLst>
          </p:cNvPr>
          <p:cNvSpPr txBox="1"/>
          <p:nvPr/>
        </p:nvSpPr>
        <p:spPr>
          <a:xfrm>
            <a:off x="5437458" y="1560126"/>
            <a:ext cx="5750351" cy="2862322"/>
          </a:xfrm>
          <a:prstGeom prst="rect">
            <a:avLst/>
          </a:prstGeom>
          <a:noFill/>
          <a:ln w="38100">
            <a:solidFill>
              <a:schemeClr val="tx1"/>
            </a:solidFill>
          </a:ln>
        </p:spPr>
        <p:txBody>
          <a:bodyPr wrap="square" rtlCol="0">
            <a:spAutoFit/>
          </a:bodyPr>
          <a:lstStyle/>
          <a:p>
            <a:r>
              <a:rPr lang="en-US" dirty="0"/>
              <a:t>Competitive Price P</a:t>
            </a:r>
            <a:r>
              <a:rPr lang="en-US" baseline="-25000" dirty="0"/>
              <a:t>0</a:t>
            </a:r>
            <a:r>
              <a:rPr lang="en-US" dirty="0"/>
              <a:t> = cost = $110</a:t>
            </a:r>
          </a:p>
          <a:p>
            <a:r>
              <a:rPr lang="en-US" dirty="0"/>
              <a:t>Competition Profit = 0</a:t>
            </a:r>
          </a:p>
          <a:p>
            <a:r>
              <a:rPr lang="en-US" dirty="0"/>
              <a:t>Suppose increase price to $120</a:t>
            </a:r>
          </a:p>
          <a:p>
            <a:r>
              <a:rPr lang="en-US" dirty="0"/>
              <a:t>Unit sales fall from 200 to 150.</a:t>
            </a:r>
          </a:p>
          <a:p>
            <a:r>
              <a:rPr lang="en-US" dirty="0"/>
              <a:t>Profits rise to (P</a:t>
            </a:r>
            <a:r>
              <a:rPr lang="en-US" baseline="-25000" dirty="0"/>
              <a:t>1</a:t>
            </a:r>
            <a:r>
              <a:rPr lang="en-US" dirty="0"/>
              <a:t>-110)Q1 = $1500</a:t>
            </a:r>
          </a:p>
          <a:p>
            <a:r>
              <a:rPr lang="en-US" dirty="0"/>
              <a:t>Profit Gain (G) = $1500</a:t>
            </a:r>
          </a:p>
          <a:p>
            <a:endParaRPr lang="en-US" dirty="0"/>
          </a:p>
          <a:p>
            <a:r>
              <a:rPr lang="en-US" i="1" dirty="0"/>
              <a:t>The reduction in  unit sales does not reduce profits since the competitive profit “margin” = (P</a:t>
            </a:r>
            <a:r>
              <a:rPr lang="en-US" i="1" baseline="-25000" dirty="0"/>
              <a:t>0</a:t>
            </a:r>
            <a:r>
              <a:rPr lang="en-US" i="1" dirty="0"/>
              <a:t>-MC) =0</a:t>
            </a:r>
          </a:p>
          <a:p>
            <a:endParaRPr lang="en-US" dirty="0"/>
          </a:p>
        </p:txBody>
      </p:sp>
      <p:sp>
        <p:nvSpPr>
          <p:cNvPr id="46" name="TextBox 45">
            <a:extLst>
              <a:ext uri="{FF2B5EF4-FFF2-40B4-BE49-F238E27FC236}">
                <a16:creationId xmlns:a16="http://schemas.microsoft.com/office/drawing/2014/main" id="{864C2BF6-8BB0-4412-A110-6B7AC8653CA8}"/>
              </a:ext>
            </a:extLst>
          </p:cNvPr>
          <p:cNvSpPr txBox="1"/>
          <p:nvPr/>
        </p:nvSpPr>
        <p:spPr>
          <a:xfrm flipH="1">
            <a:off x="6988720" y="5078252"/>
            <a:ext cx="3329130" cy="369332"/>
          </a:xfrm>
          <a:prstGeom prst="rect">
            <a:avLst/>
          </a:prstGeom>
          <a:noFill/>
        </p:spPr>
        <p:txBody>
          <a:bodyPr wrap="square" rtlCol="0">
            <a:spAutoFit/>
          </a:bodyPr>
          <a:lstStyle/>
          <a:p>
            <a:r>
              <a:rPr lang="en-US" dirty="0"/>
              <a:t> </a:t>
            </a:r>
            <a:r>
              <a:rPr lang="en-US" sz="1200" dirty="0"/>
              <a:t>Marginal Cost (MC)= $110</a:t>
            </a:r>
          </a:p>
        </p:txBody>
      </p:sp>
      <p:cxnSp>
        <p:nvCxnSpPr>
          <p:cNvPr id="47" name="Straight Arrow Connector 46">
            <a:extLst>
              <a:ext uri="{FF2B5EF4-FFF2-40B4-BE49-F238E27FC236}">
                <a16:creationId xmlns:a16="http://schemas.microsoft.com/office/drawing/2014/main" id="{9E3A376F-819D-4A0C-B318-00E93C27AFD2}"/>
              </a:ext>
            </a:extLst>
          </p:cNvPr>
          <p:cNvCxnSpPr/>
          <p:nvPr/>
        </p:nvCxnSpPr>
        <p:spPr>
          <a:xfrm flipH="1">
            <a:off x="4255888" y="4687344"/>
            <a:ext cx="2103897" cy="20277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 name="Slide Number Placeholder 5">
            <a:extLst>
              <a:ext uri="{FF2B5EF4-FFF2-40B4-BE49-F238E27FC236}">
                <a16:creationId xmlns:a16="http://schemas.microsoft.com/office/drawing/2014/main" id="{5777AE12-EE53-40F7-AB6C-7180D90D1C03}"/>
              </a:ext>
            </a:extLst>
          </p:cNvPr>
          <p:cNvSpPr>
            <a:spLocks noGrp="1"/>
          </p:cNvSpPr>
          <p:nvPr>
            <p:ph type="sldNum" sz="quarter" idx="12"/>
          </p:nvPr>
        </p:nvSpPr>
        <p:spPr/>
        <p:txBody>
          <a:bodyPr/>
          <a:lstStyle/>
          <a:p>
            <a:fld id="{DF3631D6-FBAB-464C-8D9A-F9ADA4FEF9F6}" type="slidenum">
              <a:rPr lang="en-US" smtClean="0"/>
              <a:t>22</a:t>
            </a:fld>
            <a:endParaRPr lang="en-US"/>
          </a:p>
        </p:txBody>
      </p:sp>
    </p:spTree>
    <p:extLst>
      <p:ext uri="{BB962C8B-B14F-4D97-AF65-F5344CB8AC3E}">
        <p14:creationId xmlns:p14="http://schemas.microsoft.com/office/powerpoint/2010/main" val="6433764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0B1F0E-9FFD-4999-A908-A51F121A036F}"/>
              </a:ext>
            </a:extLst>
          </p:cNvPr>
          <p:cNvGrpSpPr/>
          <p:nvPr/>
        </p:nvGrpSpPr>
        <p:grpSpPr>
          <a:xfrm>
            <a:off x="2869351" y="1830792"/>
            <a:ext cx="5686426" cy="4785995"/>
            <a:chOff x="2873698" y="1830792"/>
            <a:chExt cx="5686426" cy="4785995"/>
          </a:xfrm>
        </p:grpSpPr>
        <p:sp>
          <p:nvSpPr>
            <p:cNvPr id="5" name="Rectangle 4">
              <a:extLst>
                <a:ext uri="{FF2B5EF4-FFF2-40B4-BE49-F238E27FC236}">
                  <a16:creationId xmlns:a16="http://schemas.microsoft.com/office/drawing/2014/main" id="{468CD1BB-8821-49B1-B26F-D91BD9CD7E97}"/>
                </a:ext>
              </a:extLst>
            </p:cNvPr>
            <p:cNvSpPr/>
            <p:nvPr/>
          </p:nvSpPr>
          <p:spPr>
            <a:xfrm>
              <a:off x="5537346" y="4890747"/>
              <a:ext cx="699705" cy="509829"/>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595282B6-B5FD-461F-9A9A-5D05FD2C7C5F}"/>
                </a:ext>
              </a:extLst>
            </p:cNvPr>
            <p:cNvGrpSpPr/>
            <p:nvPr/>
          </p:nvGrpSpPr>
          <p:grpSpPr>
            <a:xfrm>
              <a:off x="2873698" y="1830792"/>
              <a:ext cx="5686426" cy="4785995"/>
              <a:chOff x="2873698" y="1830792"/>
              <a:chExt cx="5686426" cy="4785995"/>
            </a:xfrm>
          </p:grpSpPr>
          <p:sp>
            <p:nvSpPr>
              <p:cNvPr id="4" name="Rectangle 3">
                <a:extLst>
                  <a:ext uri="{FF2B5EF4-FFF2-40B4-BE49-F238E27FC236}">
                    <a16:creationId xmlns:a16="http://schemas.microsoft.com/office/drawing/2014/main" id="{37112DA3-7C8E-48B9-8C18-95C9C8112CEC}"/>
                  </a:ext>
                </a:extLst>
              </p:cNvPr>
              <p:cNvSpPr/>
              <p:nvPr/>
            </p:nvSpPr>
            <p:spPr>
              <a:xfrm>
                <a:off x="3533647" y="4072840"/>
                <a:ext cx="2019491" cy="810951"/>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8" name="Group 77">
                <a:extLst>
                  <a:ext uri="{FF2B5EF4-FFF2-40B4-BE49-F238E27FC236}">
                    <a16:creationId xmlns:a16="http://schemas.microsoft.com/office/drawing/2014/main" id="{65CCF057-9DAB-4431-8DC9-316D6C8F7BB8}"/>
                  </a:ext>
                </a:extLst>
              </p:cNvPr>
              <p:cNvGrpSpPr/>
              <p:nvPr/>
            </p:nvGrpSpPr>
            <p:grpSpPr>
              <a:xfrm>
                <a:off x="2873698" y="1830792"/>
                <a:ext cx="5686426" cy="4785995"/>
                <a:chOff x="0" y="0"/>
                <a:chExt cx="5686508" cy="4786464"/>
              </a:xfrm>
            </p:grpSpPr>
            <p:grpSp>
              <p:nvGrpSpPr>
                <p:cNvPr id="79" name="Group 78">
                  <a:extLst>
                    <a:ext uri="{FF2B5EF4-FFF2-40B4-BE49-F238E27FC236}">
                      <a16:creationId xmlns:a16="http://schemas.microsoft.com/office/drawing/2014/main" id="{B39943E3-ACCA-4F0E-87F0-FEC9E217D5AB}"/>
                    </a:ext>
                  </a:extLst>
                </p:cNvPr>
                <p:cNvGrpSpPr/>
                <p:nvPr/>
              </p:nvGrpSpPr>
              <p:grpSpPr>
                <a:xfrm>
                  <a:off x="0" y="0"/>
                  <a:ext cx="5686508" cy="4786464"/>
                  <a:chOff x="0" y="0"/>
                  <a:chExt cx="5686508" cy="4786464"/>
                </a:xfrm>
              </p:grpSpPr>
              <p:cxnSp>
                <p:nvCxnSpPr>
                  <p:cNvPr id="81" name="Straight Arrow Connector 80">
                    <a:extLst>
                      <a:ext uri="{FF2B5EF4-FFF2-40B4-BE49-F238E27FC236}">
                        <a16:creationId xmlns:a16="http://schemas.microsoft.com/office/drawing/2014/main" id="{9E3A376F-819D-4A0C-B318-00E93C27AFD2}"/>
                      </a:ext>
                    </a:extLst>
                  </p:cNvPr>
                  <p:cNvCxnSpPr/>
                  <p:nvPr/>
                </p:nvCxnSpPr>
                <p:spPr>
                  <a:xfrm flipH="1">
                    <a:off x="2186609" y="1956020"/>
                    <a:ext cx="564542" cy="42937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82" name="Group 81">
                    <a:extLst>
                      <a:ext uri="{FF2B5EF4-FFF2-40B4-BE49-F238E27FC236}">
                        <a16:creationId xmlns:a16="http://schemas.microsoft.com/office/drawing/2014/main" id="{01A71C23-8A48-4C28-8982-DCEDC645E529}"/>
                      </a:ext>
                    </a:extLst>
                  </p:cNvPr>
                  <p:cNvGrpSpPr/>
                  <p:nvPr/>
                </p:nvGrpSpPr>
                <p:grpSpPr>
                  <a:xfrm>
                    <a:off x="0" y="0"/>
                    <a:ext cx="5686508" cy="4786464"/>
                    <a:chOff x="0" y="0"/>
                    <a:chExt cx="5686508" cy="4786464"/>
                  </a:xfrm>
                </p:grpSpPr>
                <p:grpSp>
                  <p:nvGrpSpPr>
                    <p:cNvPr id="83" name="Group 82">
                      <a:extLst>
                        <a:ext uri="{FF2B5EF4-FFF2-40B4-BE49-F238E27FC236}">
                          <a16:creationId xmlns:a16="http://schemas.microsoft.com/office/drawing/2014/main" id="{05E112FF-0C5B-411D-B4ED-88955AECDFFD}"/>
                        </a:ext>
                      </a:extLst>
                    </p:cNvPr>
                    <p:cNvGrpSpPr/>
                    <p:nvPr/>
                  </p:nvGrpSpPr>
                  <p:grpSpPr>
                    <a:xfrm>
                      <a:off x="0" y="0"/>
                      <a:ext cx="5686508" cy="4786464"/>
                      <a:chOff x="0" y="0"/>
                      <a:chExt cx="5686508" cy="4786464"/>
                    </a:xfrm>
                  </p:grpSpPr>
                  <p:grpSp>
                    <p:nvGrpSpPr>
                      <p:cNvPr id="85" name="Group 84">
                        <a:extLst>
                          <a:ext uri="{FF2B5EF4-FFF2-40B4-BE49-F238E27FC236}">
                            <a16:creationId xmlns:a16="http://schemas.microsoft.com/office/drawing/2014/main" id="{AE2C004D-C821-4FBD-BF6E-A7A7365609B4}"/>
                          </a:ext>
                        </a:extLst>
                      </p:cNvPr>
                      <p:cNvGrpSpPr/>
                      <p:nvPr/>
                    </p:nvGrpSpPr>
                    <p:grpSpPr>
                      <a:xfrm>
                        <a:off x="628153" y="0"/>
                        <a:ext cx="4603805" cy="4370236"/>
                        <a:chOff x="0" y="0"/>
                        <a:chExt cx="4603805" cy="4370236"/>
                      </a:xfrm>
                    </p:grpSpPr>
                    <p:cxnSp>
                      <p:nvCxnSpPr>
                        <p:cNvPr id="108" name="Straight Connector 107">
                          <a:extLst>
                            <a:ext uri="{FF2B5EF4-FFF2-40B4-BE49-F238E27FC236}">
                              <a16:creationId xmlns:a16="http://schemas.microsoft.com/office/drawing/2014/main" id="{51F99395-7D54-4203-85BB-6922FAFF5E9F}"/>
                            </a:ext>
                          </a:extLst>
                        </p:cNvPr>
                        <p:cNvCxnSpPr>
                          <a:cxnSpLocks noChangeShapeType="1"/>
                        </p:cNvCxnSpPr>
                        <p:nvPr/>
                      </p:nvCxnSpPr>
                      <p:spPr bwMode="auto">
                        <a:xfrm>
                          <a:off x="0" y="182880"/>
                          <a:ext cx="4055165" cy="416648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nvGrpSpPr>
                        <p:cNvPr id="109" name="Group 108">
                          <a:extLst>
                            <a:ext uri="{FF2B5EF4-FFF2-40B4-BE49-F238E27FC236}">
                              <a16:creationId xmlns:a16="http://schemas.microsoft.com/office/drawing/2014/main" id="{287C4985-C555-424E-9CF4-0FB0DD14910C}"/>
                            </a:ext>
                          </a:extLst>
                        </p:cNvPr>
                        <p:cNvGrpSpPr/>
                        <p:nvPr/>
                      </p:nvGrpSpPr>
                      <p:grpSpPr>
                        <a:xfrm>
                          <a:off x="0" y="0"/>
                          <a:ext cx="4603805" cy="4370236"/>
                          <a:chOff x="0" y="0"/>
                          <a:chExt cx="4603805" cy="4370236"/>
                        </a:xfrm>
                      </p:grpSpPr>
                      <p:cxnSp>
                        <p:nvCxnSpPr>
                          <p:cNvPr id="110" name="Straight Connector 109">
                            <a:extLst>
                              <a:ext uri="{FF2B5EF4-FFF2-40B4-BE49-F238E27FC236}">
                                <a16:creationId xmlns:a16="http://schemas.microsoft.com/office/drawing/2014/main" id="{B748AE3E-BE20-40F0-9F92-CAB635A48A26}"/>
                              </a:ext>
                            </a:extLst>
                          </p:cNvPr>
                          <p:cNvCxnSpPr>
                            <a:cxnSpLocks noChangeShapeType="1"/>
                          </p:cNvCxnSpPr>
                          <p:nvPr/>
                        </p:nvCxnSpPr>
                        <p:spPr bwMode="auto">
                          <a:xfrm flipH="1">
                            <a:off x="2727297" y="3053301"/>
                            <a:ext cx="7951" cy="129805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11" name="Straight Connector 110">
                            <a:extLst>
                              <a:ext uri="{FF2B5EF4-FFF2-40B4-BE49-F238E27FC236}">
                                <a16:creationId xmlns:a16="http://schemas.microsoft.com/office/drawing/2014/main" id="{099BC026-41F4-41B2-A76E-F32D351D1038}"/>
                              </a:ext>
                            </a:extLst>
                          </p:cNvPr>
                          <p:cNvCxnSpPr>
                            <a:cxnSpLocks noChangeShapeType="1"/>
                          </p:cNvCxnSpPr>
                          <p:nvPr/>
                        </p:nvCxnSpPr>
                        <p:spPr bwMode="auto">
                          <a:xfrm>
                            <a:off x="3275937" y="3570136"/>
                            <a:ext cx="0" cy="800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nvGrpSpPr>
                          <p:cNvPr id="112" name="Group 111">
                            <a:extLst>
                              <a:ext uri="{FF2B5EF4-FFF2-40B4-BE49-F238E27FC236}">
                                <a16:creationId xmlns:a16="http://schemas.microsoft.com/office/drawing/2014/main" id="{601845C3-C1F1-4CE2-9325-171E4E4365FD}"/>
                              </a:ext>
                            </a:extLst>
                          </p:cNvPr>
                          <p:cNvGrpSpPr/>
                          <p:nvPr/>
                        </p:nvGrpSpPr>
                        <p:grpSpPr>
                          <a:xfrm>
                            <a:off x="0" y="0"/>
                            <a:ext cx="4603805" cy="4349363"/>
                            <a:chOff x="0" y="0"/>
                            <a:chExt cx="4603805" cy="4349363"/>
                          </a:xfrm>
                        </p:grpSpPr>
                        <p:cxnSp>
                          <p:nvCxnSpPr>
                            <p:cNvPr id="114" name="Straight Connector 113">
                              <a:extLst>
                                <a:ext uri="{FF2B5EF4-FFF2-40B4-BE49-F238E27FC236}">
                                  <a16:creationId xmlns:a16="http://schemas.microsoft.com/office/drawing/2014/main" id="{222729A1-6EA1-46B1-9940-6B1BC73C7DE9}"/>
                                </a:ext>
                              </a:extLst>
                            </p:cNvPr>
                            <p:cNvCxnSpPr>
                              <a:cxnSpLocks noChangeShapeType="1"/>
                            </p:cNvCxnSpPr>
                            <p:nvPr/>
                          </p:nvCxnSpPr>
                          <p:spPr bwMode="auto">
                            <a:xfrm>
                              <a:off x="31805" y="0"/>
                              <a:ext cx="0" cy="4343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15" name="Straight Connector 114">
                              <a:extLst>
                                <a:ext uri="{FF2B5EF4-FFF2-40B4-BE49-F238E27FC236}">
                                  <a16:creationId xmlns:a16="http://schemas.microsoft.com/office/drawing/2014/main" id="{DC8CDE3D-66AA-4A93-B568-8D39408134FD}"/>
                                </a:ext>
                              </a:extLst>
                            </p:cNvPr>
                            <p:cNvCxnSpPr>
                              <a:cxnSpLocks noChangeShapeType="1"/>
                            </p:cNvCxnSpPr>
                            <p:nvPr/>
                          </p:nvCxnSpPr>
                          <p:spPr bwMode="auto">
                            <a:xfrm>
                              <a:off x="31805" y="4349363"/>
                              <a:ext cx="45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16" name="Straight Connector 115">
                              <a:extLst>
                                <a:ext uri="{FF2B5EF4-FFF2-40B4-BE49-F238E27FC236}">
                                  <a16:creationId xmlns:a16="http://schemas.microsoft.com/office/drawing/2014/main" id="{C857F881-96BF-4CF4-BFCA-B6595AA572EB}"/>
                                </a:ext>
                              </a:extLst>
                            </p:cNvPr>
                            <p:cNvCxnSpPr>
                              <a:cxnSpLocks noChangeShapeType="1"/>
                            </p:cNvCxnSpPr>
                            <p:nvPr/>
                          </p:nvCxnSpPr>
                          <p:spPr bwMode="auto">
                            <a:xfrm flipV="1">
                              <a:off x="0" y="3570136"/>
                              <a:ext cx="3275937" cy="795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17" name="Straight Connector 116">
                              <a:extLst>
                                <a:ext uri="{FF2B5EF4-FFF2-40B4-BE49-F238E27FC236}">
                                  <a16:creationId xmlns:a16="http://schemas.microsoft.com/office/drawing/2014/main" id="{BE4AA52D-A936-456E-9268-2687949AE6B7}"/>
                                </a:ext>
                              </a:extLst>
                            </p:cNvPr>
                            <p:cNvCxnSpPr>
                              <a:cxnSpLocks noChangeShapeType="1"/>
                            </p:cNvCxnSpPr>
                            <p:nvPr/>
                          </p:nvCxnSpPr>
                          <p:spPr bwMode="auto">
                            <a:xfrm flipH="1">
                              <a:off x="0" y="3053301"/>
                              <a:ext cx="2743200" cy="795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18" name="Straight Connector 117">
                              <a:extLst>
                                <a:ext uri="{FF2B5EF4-FFF2-40B4-BE49-F238E27FC236}">
                                  <a16:creationId xmlns:a16="http://schemas.microsoft.com/office/drawing/2014/main" id="{7CDEF1C6-794F-484B-BFC3-7780129A5C41}"/>
                                </a:ext>
                              </a:extLst>
                            </p:cNvPr>
                            <p:cNvCxnSpPr>
                              <a:cxnSpLocks noChangeShapeType="1"/>
                            </p:cNvCxnSpPr>
                            <p:nvPr/>
                          </p:nvCxnSpPr>
                          <p:spPr bwMode="auto">
                            <a:xfrm flipH="1">
                              <a:off x="0" y="2242268"/>
                              <a:ext cx="20574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cxnSp>
                        <p:nvCxnSpPr>
                          <p:cNvPr id="113" name="Straight Connector 112">
                            <a:extLst>
                              <a:ext uri="{FF2B5EF4-FFF2-40B4-BE49-F238E27FC236}">
                                <a16:creationId xmlns:a16="http://schemas.microsoft.com/office/drawing/2014/main" id="{2C8AE6CF-F26D-4151-B911-3383724492A9}"/>
                              </a:ext>
                            </a:extLst>
                          </p:cNvPr>
                          <p:cNvCxnSpPr>
                            <a:cxnSpLocks noChangeShapeType="1"/>
                          </p:cNvCxnSpPr>
                          <p:nvPr/>
                        </p:nvCxnSpPr>
                        <p:spPr bwMode="auto">
                          <a:xfrm>
                            <a:off x="2043485" y="2242268"/>
                            <a:ext cx="7951" cy="21001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grpSp>
                  <p:grpSp>
                    <p:nvGrpSpPr>
                      <p:cNvPr id="86" name="Group 85">
                        <a:extLst>
                          <a:ext uri="{FF2B5EF4-FFF2-40B4-BE49-F238E27FC236}">
                            <a16:creationId xmlns:a16="http://schemas.microsoft.com/office/drawing/2014/main" id="{BD9E4C20-6200-449D-8818-1D6A02150ADC}"/>
                          </a:ext>
                        </a:extLst>
                      </p:cNvPr>
                      <p:cNvGrpSpPr/>
                      <p:nvPr/>
                    </p:nvGrpSpPr>
                    <p:grpSpPr>
                      <a:xfrm>
                        <a:off x="0" y="1717482"/>
                        <a:ext cx="5686508" cy="3068982"/>
                        <a:chOff x="0" y="1057524"/>
                        <a:chExt cx="5686508" cy="3068982"/>
                      </a:xfrm>
                    </p:grpSpPr>
                    <p:grpSp>
                      <p:nvGrpSpPr>
                        <p:cNvPr id="87" name="Group 86">
                          <a:extLst>
                            <a:ext uri="{FF2B5EF4-FFF2-40B4-BE49-F238E27FC236}">
                              <a16:creationId xmlns:a16="http://schemas.microsoft.com/office/drawing/2014/main" id="{5E0D7B62-8AEC-4E81-BE56-B0609E1A17EA}"/>
                            </a:ext>
                          </a:extLst>
                        </p:cNvPr>
                        <p:cNvGrpSpPr/>
                        <p:nvPr/>
                      </p:nvGrpSpPr>
                      <p:grpSpPr>
                        <a:xfrm>
                          <a:off x="1176793" y="1057524"/>
                          <a:ext cx="4509715" cy="1766183"/>
                          <a:chOff x="0" y="1057524"/>
                          <a:chExt cx="4509715" cy="1766183"/>
                        </a:xfrm>
                      </p:grpSpPr>
                      <p:sp>
                        <p:nvSpPr>
                          <p:cNvPr id="103" name="Text Box 103">
                            <a:extLst>
                              <a:ext uri="{FF2B5EF4-FFF2-40B4-BE49-F238E27FC236}">
                                <a16:creationId xmlns:a16="http://schemas.microsoft.com/office/drawing/2014/main" id="{E5836483-3277-4C38-A885-88C04B4CF28A}"/>
                              </a:ext>
                            </a:extLst>
                          </p:cNvPr>
                          <p:cNvSpPr txBox="1">
                            <a:spLocks noChangeArrowheads="1"/>
                          </p:cNvSpPr>
                          <p:nvPr/>
                        </p:nvSpPr>
                        <p:spPr bwMode="auto">
                          <a:xfrm>
                            <a:off x="2345635" y="1868557"/>
                            <a:ext cx="2164080"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L = $10 x 10 = $100</a:t>
                            </a:r>
                            <a:endParaRPr lang="en-US" sz="1200" dirty="0">
                              <a:effectLst/>
                              <a:latin typeface="Times New Roman" panose="02020603050405020304" pitchFamily="18" charset="0"/>
                              <a:ea typeface="Times New Roman" panose="02020603050405020304" pitchFamily="18" charset="0"/>
                            </a:endParaRPr>
                          </a:p>
                        </p:txBody>
                      </p:sp>
                      <p:sp>
                        <p:nvSpPr>
                          <p:cNvPr id="104" name="Text Box 46">
                            <a:extLst>
                              <a:ext uri="{FF2B5EF4-FFF2-40B4-BE49-F238E27FC236}">
                                <a16:creationId xmlns:a16="http://schemas.microsoft.com/office/drawing/2014/main" id="{27A0D56B-BF26-46DD-A99C-9C1878B1A3AC}"/>
                              </a:ext>
                            </a:extLst>
                          </p:cNvPr>
                          <p:cNvSpPr txBox="1">
                            <a:spLocks noChangeArrowheads="1"/>
                          </p:cNvSpPr>
                          <p:nvPr/>
                        </p:nvSpPr>
                        <p:spPr bwMode="auto">
                          <a:xfrm>
                            <a:off x="1470991" y="1057524"/>
                            <a:ext cx="2164080"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G = $20 x 140 = $2800</a:t>
                            </a:r>
                            <a:endParaRPr lang="en-US" sz="1200" dirty="0">
                              <a:effectLst/>
                              <a:latin typeface="Times New Roman" panose="02020603050405020304" pitchFamily="18" charset="0"/>
                              <a:ea typeface="Times New Roman" panose="02020603050405020304" pitchFamily="18" charset="0"/>
                            </a:endParaRPr>
                          </a:p>
                        </p:txBody>
                      </p:sp>
                      <p:sp>
                        <p:nvSpPr>
                          <p:cNvPr id="105" name="Text Box 43">
                            <a:extLst>
                              <a:ext uri="{FF2B5EF4-FFF2-40B4-BE49-F238E27FC236}">
                                <a16:creationId xmlns:a16="http://schemas.microsoft.com/office/drawing/2014/main" id="{1CA0D4DB-BAD5-486B-9E76-C4CF87BDBF91}"/>
                              </a:ext>
                            </a:extLst>
                          </p:cNvPr>
                          <p:cNvSpPr txBox="1">
                            <a:spLocks noChangeArrowheads="1"/>
                          </p:cNvSpPr>
                          <p:nvPr/>
                        </p:nvSpPr>
                        <p:spPr bwMode="auto">
                          <a:xfrm>
                            <a:off x="1534602" y="2480807"/>
                            <a:ext cx="603885"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a:effectLst/>
                                <a:latin typeface="Times New Roman" panose="02020603050405020304" pitchFamily="18" charset="0"/>
                                <a:ea typeface="Times New Roman" panose="02020603050405020304" pitchFamily="18" charset="0"/>
                              </a:rPr>
                              <a:t>Loss </a:t>
                            </a:r>
                            <a:endParaRPr lang="en-US" sz="1200">
                              <a:effectLst/>
                              <a:latin typeface="Times New Roman" panose="02020603050405020304" pitchFamily="18" charset="0"/>
                              <a:ea typeface="Times New Roman" panose="02020603050405020304" pitchFamily="18" charset="0"/>
                            </a:endParaRPr>
                          </a:p>
                        </p:txBody>
                      </p:sp>
                      <p:sp>
                        <p:nvSpPr>
                          <p:cNvPr id="107" name="Text Box 102">
                            <a:extLst>
                              <a:ext uri="{FF2B5EF4-FFF2-40B4-BE49-F238E27FC236}">
                                <a16:creationId xmlns:a16="http://schemas.microsoft.com/office/drawing/2014/main" id="{EBE55270-4A4B-4D1E-99C9-18FDD05C4441}"/>
                              </a:ext>
                            </a:extLst>
                          </p:cNvPr>
                          <p:cNvSpPr txBox="1">
                            <a:spLocks noChangeArrowheads="1"/>
                          </p:cNvSpPr>
                          <p:nvPr/>
                        </p:nvSpPr>
                        <p:spPr bwMode="auto">
                          <a:xfrm>
                            <a:off x="0" y="1796995"/>
                            <a:ext cx="922020"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a:effectLst/>
                                <a:latin typeface="Times New Roman" panose="02020603050405020304" pitchFamily="18" charset="0"/>
                                <a:ea typeface="Times New Roman" panose="02020603050405020304" pitchFamily="18" charset="0"/>
                              </a:rPr>
                              <a:t>Gain</a:t>
                            </a:r>
                            <a:endParaRPr lang="en-US" sz="1200">
                              <a:effectLst/>
                              <a:latin typeface="Times New Roman" panose="02020603050405020304" pitchFamily="18" charset="0"/>
                              <a:ea typeface="Times New Roman" panose="02020603050405020304" pitchFamily="18" charset="0"/>
                            </a:endParaRPr>
                          </a:p>
                        </p:txBody>
                      </p:sp>
                    </p:grpSp>
                    <p:grpSp>
                      <p:nvGrpSpPr>
                        <p:cNvPr id="88" name="Group 87">
                          <a:extLst>
                            <a:ext uri="{FF2B5EF4-FFF2-40B4-BE49-F238E27FC236}">
                              <a16:creationId xmlns:a16="http://schemas.microsoft.com/office/drawing/2014/main" id="{BE9AF5F9-892B-4D85-86A9-1E69CE117183}"/>
                            </a:ext>
                          </a:extLst>
                        </p:cNvPr>
                        <p:cNvGrpSpPr/>
                        <p:nvPr/>
                      </p:nvGrpSpPr>
                      <p:grpSpPr>
                        <a:xfrm>
                          <a:off x="0" y="1423284"/>
                          <a:ext cx="779227" cy="1884376"/>
                          <a:chOff x="0" y="0"/>
                          <a:chExt cx="779227" cy="1884376"/>
                        </a:xfrm>
                      </p:grpSpPr>
                      <p:sp>
                        <p:nvSpPr>
                          <p:cNvPr id="97" name="Text Box 106">
                            <a:extLst>
                              <a:ext uri="{FF2B5EF4-FFF2-40B4-BE49-F238E27FC236}">
                                <a16:creationId xmlns:a16="http://schemas.microsoft.com/office/drawing/2014/main" id="{7F1717CA-67F5-483F-A6E9-0A8FF98EDCE9}"/>
                              </a:ext>
                            </a:extLst>
                          </p:cNvPr>
                          <p:cNvSpPr txBox="1"/>
                          <p:nvPr/>
                        </p:nvSpPr>
                        <p:spPr>
                          <a:xfrm>
                            <a:off x="0" y="47707"/>
                            <a:ext cx="516255" cy="41338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a:effectLst/>
                                <a:latin typeface="Times New Roman" panose="02020603050405020304" pitchFamily="18" charset="0"/>
                                <a:ea typeface="Times New Roman" panose="02020603050405020304" pitchFamily="18" charset="0"/>
                              </a:rPr>
                              <a:t>$140</a:t>
                            </a:r>
                          </a:p>
                        </p:txBody>
                      </p:sp>
                      <p:sp>
                        <p:nvSpPr>
                          <p:cNvPr id="98" name="Text Box 107">
                            <a:extLst>
                              <a:ext uri="{FF2B5EF4-FFF2-40B4-BE49-F238E27FC236}">
                                <a16:creationId xmlns:a16="http://schemas.microsoft.com/office/drawing/2014/main" id="{91ADF72A-8145-41F6-AF49-DFD67E42F36A}"/>
                              </a:ext>
                            </a:extLst>
                          </p:cNvPr>
                          <p:cNvSpPr txBox="1"/>
                          <p:nvPr/>
                        </p:nvSpPr>
                        <p:spPr>
                          <a:xfrm>
                            <a:off x="0" y="628153"/>
                            <a:ext cx="516835" cy="41346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a:effectLst/>
                                <a:latin typeface="Times New Roman" panose="02020603050405020304" pitchFamily="18" charset="0"/>
                                <a:ea typeface="Times New Roman" panose="02020603050405020304" pitchFamily="18" charset="0"/>
                              </a:rPr>
                              <a:t>$120</a:t>
                            </a:r>
                          </a:p>
                        </p:txBody>
                      </p:sp>
                      <p:sp>
                        <p:nvSpPr>
                          <p:cNvPr id="99" name="Text Box 108">
                            <a:extLst>
                              <a:ext uri="{FF2B5EF4-FFF2-40B4-BE49-F238E27FC236}">
                                <a16:creationId xmlns:a16="http://schemas.microsoft.com/office/drawing/2014/main" id="{95EC6073-13B3-4B23-ABBE-2C0D13B9CD5E}"/>
                              </a:ext>
                            </a:extLst>
                          </p:cNvPr>
                          <p:cNvSpPr txBox="1"/>
                          <p:nvPr/>
                        </p:nvSpPr>
                        <p:spPr>
                          <a:xfrm>
                            <a:off x="0" y="1470991"/>
                            <a:ext cx="516255" cy="41338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a:effectLst/>
                                <a:latin typeface="Times New Roman" panose="02020603050405020304" pitchFamily="18" charset="0"/>
                                <a:ea typeface="Times New Roman" panose="02020603050405020304" pitchFamily="18" charset="0"/>
                              </a:rPr>
                              <a:t>$110</a:t>
                            </a:r>
                          </a:p>
                        </p:txBody>
                      </p:sp>
                      <p:sp>
                        <p:nvSpPr>
                          <p:cNvPr id="100" name="Text Box 109">
                            <a:extLst>
                              <a:ext uri="{FF2B5EF4-FFF2-40B4-BE49-F238E27FC236}">
                                <a16:creationId xmlns:a16="http://schemas.microsoft.com/office/drawing/2014/main" id="{7EEDB377-3A17-4F67-8478-88BB3C57D053}"/>
                              </a:ext>
                            </a:extLst>
                          </p:cNvPr>
                          <p:cNvSpPr txBox="1"/>
                          <p:nvPr/>
                        </p:nvSpPr>
                        <p:spPr>
                          <a:xfrm>
                            <a:off x="349857" y="0"/>
                            <a:ext cx="429260" cy="3733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P</a:t>
                            </a:r>
                            <a:r>
                              <a:rPr lang="en-US" sz="1200" b="1" baseline="-25000">
                                <a:effectLst/>
                                <a:latin typeface="Times New Roman" panose="02020603050405020304" pitchFamily="18" charset="0"/>
                                <a:ea typeface="Times New Roman" panose="02020603050405020304" pitchFamily="18" charset="0"/>
                              </a:rPr>
                              <a:t>2</a:t>
                            </a:r>
                            <a:endParaRPr lang="en-US" sz="1200">
                              <a:effectLst/>
                              <a:latin typeface="Times New Roman" panose="02020603050405020304" pitchFamily="18" charset="0"/>
                              <a:ea typeface="Times New Roman" panose="02020603050405020304" pitchFamily="18" charset="0"/>
                            </a:endParaRPr>
                          </a:p>
                        </p:txBody>
                      </p:sp>
                      <p:sp>
                        <p:nvSpPr>
                          <p:cNvPr id="101" name="Text Box 110">
                            <a:extLst>
                              <a:ext uri="{FF2B5EF4-FFF2-40B4-BE49-F238E27FC236}">
                                <a16:creationId xmlns:a16="http://schemas.microsoft.com/office/drawing/2014/main" id="{793288FA-9B05-4E65-88E6-B384E4A2C64E}"/>
                              </a:ext>
                            </a:extLst>
                          </p:cNvPr>
                          <p:cNvSpPr txBox="1"/>
                          <p:nvPr/>
                        </p:nvSpPr>
                        <p:spPr>
                          <a:xfrm>
                            <a:off x="341906" y="540688"/>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P</a:t>
                            </a:r>
                            <a:r>
                              <a:rPr lang="en-US" sz="1200" b="1" baseline="-25000">
                                <a:effectLst/>
                                <a:latin typeface="Times New Roman" panose="02020603050405020304" pitchFamily="18" charset="0"/>
                                <a:ea typeface="Times New Roman" panose="02020603050405020304" pitchFamily="18" charset="0"/>
                              </a:rPr>
                              <a:t>1</a:t>
                            </a:r>
                            <a:endParaRPr lang="en-US" sz="1200">
                              <a:effectLst/>
                              <a:latin typeface="Times New Roman" panose="02020603050405020304" pitchFamily="18" charset="0"/>
                              <a:ea typeface="Times New Roman" panose="02020603050405020304" pitchFamily="18" charset="0"/>
                            </a:endParaRPr>
                          </a:p>
                        </p:txBody>
                      </p:sp>
                      <p:sp>
                        <p:nvSpPr>
                          <p:cNvPr id="102" name="Text Box 111">
                            <a:extLst>
                              <a:ext uri="{FF2B5EF4-FFF2-40B4-BE49-F238E27FC236}">
                                <a16:creationId xmlns:a16="http://schemas.microsoft.com/office/drawing/2014/main" id="{89057A28-8618-4412-8D8A-7D37DA5862D1}"/>
                              </a:ext>
                            </a:extLst>
                          </p:cNvPr>
                          <p:cNvSpPr txBox="1"/>
                          <p:nvPr/>
                        </p:nvSpPr>
                        <p:spPr>
                          <a:xfrm>
                            <a:off x="349857" y="1335819"/>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P</a:t>
                            </a:r>
                            <a:r>
                              <a:rPr lang="en-US" sz="1200" b="1" baseline="-25000">
                                <a:effectLst/>
                                <a:latin typeface="Times New Roman" panose="02020603050405020304" pitchFamily="18" charset="0"/>
                                <a:ea typeface="Times New Roman" panose="02020603050405020304" pitchFamily="18" charset="0"/>
                              </a:rPr>
                              <a:t>0</a:t>
                            </a:r>
                            <a:endParaRPr lang="en-US" sz="1200">
                              <a:effectLst/>
                              <a:latin typeface="Times New Roman" panose="02020603050405020304" pitchFamily="18" charset="0"/>
                              <a:ea typeface="Times New Roman" panose="02020603050405020304" pitchFamily="18" charset="0"/>
                            </a:endParaRPr>
                          </a:p>
                        </p:txBody>
                      </p:sp>
                    </p:grpSp>
                    <p:grpSp>
                      <p:nvGrpSpPr>
                        <p:cNvPr id="89" name="Group 88">
                          <a:extLst>
                            <a:ext uri="{FF2B5EF4-FFF2-40B4-BE49-F238E27FC236}">
                              <a16:creationId xmlns:a16="http://schemas.microsoft.com/office/drawing/2014/main" id="{EA3BFF3C-FE6B-4F36-9B7A-E978C78BBAB7}"/>
                            </a:ext>
                          </a:extLst>
                        </p:cNvPr>
                        <p:cNvGrpSpPr/>
                        <p:nvPr/>
                      </p:nvGrpSpPr>
                      <p:grpSpPr>
                        <a:xfrm>
                          <a:off x="2433099" y="3625795"/>
                          <a:ext cx="1764941" cy="500711"/>
                          <a:chOff x="0" y="0"/>
                          <a:chExt cx="1764941" cy="500711"/>
                        </a:xfrm>
                      </p:grpSpPr>
                      <p:sp>
                        <p:nvSpPr>
                          <p:cNvPr id="90" name="Text Box 112">
                            <a:extLst>
                              <a:ext uri="{FF2B5EF4-FFF2-40B4-BE49-F238E27FC236}">
                                <a16:creationId xmlns:a16="http://schemas.microsoft.com/office/drawing/2014/main" id="{746BBC74-0014-4524-9C03-18F2175595C4}"/>
                              </a:ext>
                            </a:extLst>
                          </p:cNvPr>
                          <p:cNvSpPr txBox="1"/>
                          <p:nvPr/>
                        </p:nvSpPr>
                        <p:spPr>
                          <a:xfrm>
                            <a:off x="63610" y="7951"/>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Q</a:t>
                            </a:r>
                            <a:r>
                              <a:rPr lang="en-US" sz="1200" b="1" baseline="-25000">
                                <a:effectLst/>
                                <a:latin typeface="Times New Roman" panose="02020603050405020304" pitchFamily="18" charset="0"/>
                                <a:ea typeface="Times New Roman" panose="02020603050405020304" pitchFamily="18" charset="0"/>
                              </a:rPr>
                              <a:t>2</a:t>
                            </a:r>
                            <a:endParaRPr lang="en-US" sz="1200">
                              <a:effectLst/>
                              <a:latin typeface="Times New Roman" panose="02020603050405020304" pitchFamily="18" charset="0"/>
                              <a:ea typeface="Times New Roman" panose="02020603050405020304" pitchFamily="18" charset="0"/>
                            </a:endParaRPr>
                          </a:p>
                        </p:txBody>
                      </p:sp>
                      <p:sp>
                        <p:nvSpPr>
                          <p:cNvPr id="91" name="Text Box 113">
                            <a:extLst>
                              <a:ext uri="{FF2B5EF4-FFF2-40B4-BE49-F238E27FC236}">
                                <a16:creationId xmlns:a16="http://schemas.microsoft.com/office/drawing/2014/main" id="{FD293D13-F53E-440D-8F79-17D290AD2106}"/>
                              </a:ext>
                            </a:extLst>
                          </p:cNvPr>
                          <p:cNvSpPr txBox="1"/>
                          <p:nvPr/>
                        </p:nvSpPr>
                        <p:spPr>
                          <a:xfrm>
                            <a:off x="747423" y="0"/>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Q</a:t>
                            </a:r>
                            <a:r>
                              <a:rPr lang="en-US" sz="1200" b="1" baseline="-25000">
                                <a:effectLst/>
                                <a:latin typeface="Times New Roman" panose="02020603050405020304" pitchFamily="18" charset="0"/>
                                <a:ea typeface="Times New Roman" panose="02020603050405020304" pitchFamily="18" charset="0"/>
                              </a:rPr>
                              <a:t>1</a:t>
                            </a:r>
                            <a:endParaRPr lang="en-US" sz="1200">
                              <a:effectLst/>
                              <a:latin typeface="Times New Roman" panose="02020603050405020304" pitchFamily="18" charset="0"/>
                              <a:ea typeface="Times New Roman" panose="02020603050405020304" pitchFamily="18" charset="0"/>
                            </a:endParaRPr>
                          </a:p>
                        </p:txBody>
                      </p:sp>
                      <p:sp>
                        <p:nvSpPr>
                          <p:cNvPr id="92" name="Text Box 114">
                            <a:extLst>
                              <a:ext uri="{FF2B5EF4-FFF2-40B4-BE49-F238E27FC236}">
                                <a16:creationId xmlns:a16="http://schemas.microsoft.com/office/drawing/2014/main" id="{07A9A4B2-3A5C-4944-B266-7F4348D656C5}"/>
                              </a:ext>
                            </a:extLst>
                          </p:cNvPr>
                          <p:cNvSpPr txBox="1"/>
                          <p:nvPr/>
                        </p:nvSpPr>
                        <p:spPr>
                          <a:xfrm>
                            <a:off x="1304014" y="15903"/>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Q</a:t>
                            </a:r>
                            <a:r>
                              <a:rPr lang="en-US" sz="1200" b="1" baseline="-25000">
                                <a:effectLst/>
                                <a:latin typeface="Times New Roman" panose="02020603050405020304" pitchFamily="18" charset="0"/>
                                <a:ea typeface="Times New Roman" panose="02020603050405020304" pitchFamily="18" charset="0"/>
                              </a:rPr>
                              <a:t>0</a:t>
                            </a:r>
                            <a:endParaRPr lang="en-US" sz="1200">
                              <a:effectLst/>
                              <a:latin typeface="Times New Roman" panose="02020603050405020304" pitchFamily="18" charset="0"/>
                              <a:ea typeface="Times New Roman" panose="02020603050405020304" pitchFamily="18" charset="0"/>
                            </a:endParaRPr>
                          </a:p>
                        </p:txBody>
                      </p:sp>
                      <p:grpSp>
                        <p:nvGrpSpPr>
                          <p:cNvPr id="93" name="Group 92">
                            <a:extLst>
                              <a:ext uri="{FF2B5EF4-FFF2-40B4-BE49-F238E27FC236}">
                                <a16:creationId xmlns:a16="http://schemas.microsoft.com/office/drawing/2014/main" id="{E1360582-554B-4DA6-940B-8598C0E22CD8}"/>
                              </a:ext>
                            </a:extLst>
                          </p:cNvPr>
                          <p:cNvGrpSpPr/>
                          <p:nvPr/>
                        </p:nvGrpSpPr>
                        <p:grpSpPr>
                          <a:xfrm>
                            <a:off x="0" y="166977"/>
                            <a:ext cx="1764941" cy="333734"/>
                            <a:chOff x="0" y="0"/>
                            <a:chExt cx="1764941" cy="333734"/>
                          </a:xfrm>
                        </p:grpSpPr>
                        <p:sp>
                          <p:nvSpPr>
                            <p:cNvPr id="94" name="Text Box 115">
                              <a:extLst>
                                <a:ext uri="{FF2B5EF4-FFF2-40B4-BE49-F238E27FC236}">
                                  <a16:creationId xmlns:a16="http://schemas.microsoft.com/office/drawing/2014/main" id="{5F2CE438-6855-4ED5-B92F-8C0BA4317300}"/>
                                </a:ext>
                              </a:extLst>
                            </p:cNvPr>
                            <p:cNvSpPr txBox="1"/>
                            <p:nvPr/>
                          </p:nvSpPr>
                          <p:spPr>
                            <a:xfrm>
                              <a:off x="0" y="0"/>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a:effectLst/>
                                  <a:latin typeface="Times New Roman" panose="02020603050405020304" pitchFamily="18" charset="0"/>
                                  <a:ea typeface="Times New Roman" panose="02020603050405020304" pitchFamily="18" charset="0"/>
                                </a:rPr>
                                <a:t>140</a:t>
                              </a:r>
                            </a:p>
                          </p:txBody>
                        </p:sp>
                        <p:sp>
                          <p:nvSpPr>
                            <p:cNvPr id="95" name="Text Box 116">
                              <a:extLst>
                                <a:ext uri="{FF2B5EF4-FFF2-40B4-BE49-F238E27FC236}">
                                  <a16:creationId xmlns:a16="http://schemas.microsoft.com/office/drawing/2014/main" id="{1619395E-365D-4B9F-A002-D07118935AC9}"/>
                                </a:ext>
                              </a:extLst>
                            </p:cNvPr>
                            <p:cNvSpPr txBox="1"/>
                            <p:nvPr/>
                          </p:nvSpPr>
                          <p:spPr>
                            <a:xfrm>
                              <a:off x="707666" y="15903"/>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a:effectLst/>
                                  <a:latin typeface="Times New Roman" panose="02020603050405020304" pitchFamily="18" charset="0"/>
                                  <a:ea typeface="Times New Roman" panose="02020603050405020304" pitchFamily="18" charset="0"/>
                                </a:rPr>
                                <a:t>150</a:t>
                              </a:r>
                            </a:p>
                          </p:txBody>
                        </p:sp>
                        <p:sp>
                          <p:nvSpPr>
                            <p:cNvPr id="96" name="Text Box 117">
                              <a:extLst>
                                <a:ext uri="{FF2B5EF4-FFF2-40B4-BE49-F238E27FC236}">
                                  <a16:creationId xmlns:a16="http://schemas.microsoft.com/office/drawing/2014/main" id="{A4015F35-35F0-4E8D-BCA2-E47B83B3E7E1}"/>
                                </a:ext>
                              </a:extLst>
                            </p:cNvPr>
                            <p:cNvSpPr txBox="1"/>
                            <p:nvPr/>
                          </p:nvSpPr>
                          <p:spPr>
                            <a:xfrm>
                              <a:off x="1256306" y="23854"/>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a:effectLst/>
                                  <a:latin typeface="Times New Roman" panose="02020603050405020304" pitchFamily="18" charset="0"/>
                                  <a:ea typeface="Times New Roman" panose="02020603050405020304" pitchFamily="18" charset="0"/>
                                </a:rPr>
                                <a:t>200</a:t>
                              </a:r>
                            </a:p>
                          </p:txBody>
                        </p:sp>
                      </p:grpSp>
                    </p:grpSp>
                  </p:grpSp>
                </p:grpSp>
                <p:sp>
                  <p:nvSpPr>
                    <p:cNvPr id="84" name="Text Box 118">
                      <a:extLst>
                        <a:ext uri="{FF2B5EF4-FFF2-40B4-BE49-F238E27FC236}">
                          <a16:creationId xmlns:a16="http://schemas.microsoft.com/office/drawing/2014/main" id="{E390B91F-3B04-420A-BBC7-0C084E259473}"/>
                        </a:ext>
                      </a:extLst>
                    </p:cNvPr>
                    <p:cNvSpPr txBox="1"/>
                    <p:nvPr/>
                  </p:nvSpPr>
                  <p:spPr>
                    <a:xfrm>
                      <a:off x="3864334" y="3411109"/>
                      <a:ext cx="413385" cy="38925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C</a:t>
                      </a:r>
                      <a:endParaRPr lang="en-US" sz="1200">
                        <a:effectLst/>
                        <a:latin typeface="Times New Roman" panose="02020603050405020304" pitchFamily="18" charset="0"/>
                        <a:ea typeface="Times New Roman" panose="02020603050405020304" pitchFamily="18" charset="0"/>
                      </a:endParaRPr>
                    </a:p>
                  </p:txBody>
                </p:sp>
              </p:grpSp>
            </p:grpSp>
            <p:cxnSp>
              <p:nvCxnSpPr>
                <p:cNvPr id="80" name="Straight Arrow Connector 79">
                  <a:extLst>
                    <a:ext uri="{FF2B5EF4-FFF2-40B4-BE49-F238E27FC236}">
                      <a16:creationId xmlns:a16="http://schemas.microsoft.com/office/drawing/2014/main" id="{4B03F3D8-9007-4183-8626-698361AC3BE7}"/>
                    </a:ext>
                  </a:extLst>
                </p:cNvPr>
                <p:cNvCxnSpPr/>
                <p:nvPr/>
              </p:nvCxnSpPr>
              <p:spPr>
                <a:xfrm flipH="1">
                  <a:off x="3156668" y="2775005"/>
                  <a:ext cx="564542" cy="42937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grpSp>
      <p:sp>
        <p:nvSpPr>
          <p:cNvPr id="2" name="Title 1">
            <a:extLst>
              <a:ext uri="{FF2B5EF4-FFF2-40B4-BE49-F238E27FC236}">
                <a16:creationId xmlns:a16="http://schemas.microsoft.com/office/drawing/2014/main" id="{C6B33B1B-E821-4878-BE92-4BF4F78531D2}"/>
              </a:ext>
            </a:extLst>
          </p:cNvPr>
          <p:cNvSpPr>
            <a:spLocks noGrp="1"/>
          </p:cNvSpPr>
          <p:nvPr>
            <p:ph type="title"/>
          </p:nvPr>
        </p:nvSpPr>
        <p:spPr>
          <a:xfrm>
            <a:off x="431174" y="54698"/>
            <a:ext cx="11349863" cy="1325563"/>
          </a:xfrm>
        </p:spPr>
        <p:txBody>
          <a:bodyPr>
            <a:normAutofit/>
          </a:bodyPr>
          <a:lstStyle/>
          <a:p>
            <a:r>
              <a:rPr lang="en-US" sz="3200" dirty="0"/>
              <a:t>Figure 3: Increased Profit From Increasing Price From $120 to $140</a:t>
            </a:r>
          </a:p>
        </p:txBody>
      </p:sp>
      <p:sp>
        <p:nvSpPr>
          <p:cNvPr id="119" name="TextBox 118">
            <a:extLst>
              <a:ext uri="{FF2B5EF4-FFF2-40B4-BE49-F238E27FC236}">
                <a16:creationId xmlns:a16="http://schemas.microsoft.com/office/drawing/2014/main" id="{FFE6AEAD-CC3A-49D2-9051-6A571F59FA71}"/>
              </a:ext>
            </a:extLst>
          </p:cNvPr>
          <p:cNvSpPr txBox="1"/>
          <p:nvPr/>
        </p:nvSpPr>
        <p:spPr>
          <a:xfrm>
            <a:off x="4654607" y="1380261"/>
            <a:ext cx="5750351" cy="1754326"/>
          </a:xfrm>
          <a:prstGeom prst="rect">
            <a:avLst/>
          </a:prstGeom>
          <a:noFill/>
          <a:ln w="28575">
            <a:solidFill>
              <a:schemeClr val="tx1"/>
            </a:solidFill>
          </a:ln>
        </p:spPr>
        <p:txBody>
          <a:bodyPr wrap="square" rtlCol="0">
            <a:spAutoFit/>
          </a:bodyPr>
          <a:lstStyle/>
          <a:p>
            <a:r>
              <a:rPr lang="en-US" dirty="0"/>
              <a:t>Suppose increase price to $140</a:t>
            </a:r>
          </a:p>
          <a:p>
            <a:r>
              <a:rPr lang="en-US" dirty="0"/>
              <a:t>Unit sales fall from 150 to 140.</a:t>
            </a:r>
          </a:p>
          <a:p>
            <a:r>
              <a:rPr lang="en-US" dirty="0"/>
              <a:t>Profit @ $140 = (P</a:t>
            </a:r>
            <a:r>
              <a:rPr lang="en-US" baseline="-25000" dirty="0"/>
              <a:t>2</a:t>
            </a:r>
            <a:r>
              <a:rPr lang="en-US" dirty="0"/>
              <a:t>-110)Q</a:t>
            </a:r>
            <a:r>
              <a:rPr lang="en-US" baseline="-25000" dirty="0"/>
              <a:t>2</a:t>
            </a:r>
            <a:r>
              <a:rPr lang="en-US" dirty="0"/>
              <a:t> = (140-110)140 = $4200</a:t>
            </a:r>
          </a:p>
          <a:p>
            <a:r>
              <a:rPr lang="en-US" dirty="0"/>
              <a:t>Profit @ $120 = (P</a:t>
            </a:r>
            <a:r>
              <a:rPr lang="en-US" baseline="-25000" dirty="0"/>
              <a:t>1</a:t>
            </a:r>
            <a:r>
              <a:rPr lang="en-US" dirty="0"/>
              <a:t>-110)Q</a:t>
            </a:r>
            <a:r>
              <a:rPr lang="en-US" baseline="-25000" dirty="0"/>
              <a:t>1</a:t>
            </a:r>
            <a:r>
              <a:rPr lang="en-US" dirty="0"/>
              <a:t> = (120-110)150 = </a:t>
            </a:r>
            <a:r>
              <a:rPr lang="en-US" u="sng" dirty="0"/>
              <a:t>$1500</a:t>
            </a:r>
          </a:p>
          <a:p>
            <a:r>
              <a:rPr lang="en-US" dirty="0"/>
              <a:t>Profit Net Increase                                            = $2700</a:t>
            </a:r>
          </a:p>
          <a:p>
            <a:endParaRPr lang="en-US" dirty="0"/>
          </a:p>
        </p:txBody>
      </p:sp>
      <p:sp>
        <p:nvSpPr>
          <p:cNvPr id="121" name="TextBox 120">
            <a:extLst>
              <a:ext uri="{FF2B5EF4-FFF2-40B4-BE49-F238E27FC236}">
                <a16:creationId xmlns:a16="http://schemas.microsoft.com/office/drawing/2014/main" id="{78DAB792-3E37-4CBE-917D-89EC1BF74A79}"/>
              </a:ext>
            </a:extLst>
          </p:cNvPr>
          <p:cNvSpPr txBox="1"/>
          <p:nvPr/>
        </p:nvSpPr>
        <p:spPr>
          <a:xfrm>
            <a:off x="8509106" y="3936672"/>
            <a:ext cx="2737072" cy="2585323"/>
          </a:xfrm>
          <a:prstGeom prst="rect">
            <a:avLst/>
          </a:prstGeom>
          <a:noFill/>
          <a:ln w="38100">
            <a:solidFill>
              <a:schemeClr val="tx1"/>
            </a:solidFill>
          </a:ln>
        </p:spPr>
        <p:txBody>
          <a:bodyPr wrap="square" rtlCol="0">
            <a:spAutoFit/>
          </a:bodyPr>
          <a:lstStyle/>
          <a:p>
            <a:r>
              <a:rPr lang="en-US" dirty="0"/>
              <a:t>“Gain” = $20 higher price earned on the 140 sales that remain = $2800</a:t>
            </a:r>
          </a:p>
          <a:p>
            <a:endParaRPr lang="en-US" dirty="0"/>
          </a:p>
          <a:p>
            <a:r>
              <a:rPr lang="en-US" dirty="0"/>
              <a:t>“Loss” = $10 profit margin sacrificed from 10-unit reduction in sales = $100</a:t>
            </a:r>
          </a:p>
          <a:p>
            <a:endParaRPr lang="en-US" dirty="0"/>
          </a:p>
          <a:p>
            <a:r>
              <a:rPr lang="en-US" dirty="0"/>
              <a:t>Net = Gain – Loss = $2700</a:t>
            </a:r>
          </a:p>
        </p:txBody>
      </p:sp>
      <p:cxnSp>
        <p:nvCxnSpPr>
          <p:cNvPr id="123" name="Straight Arrow Connector 122">
            <a:extLst>
              <a:ext uri="{FF2B5EF4-FFF2-40B4-BE49-F238E27FC236}">
                <a16:creationId xmlns:a16="http://schemas.microsoft.com/office/drawing/2014/main" id="{67C02A09-14BE-4812-96FD-1D8C90FB0AFA}"/>
              </a:ext>
            </a:extLst>
          </p:cNvPr>
          <p:cNvCxnSpPr/>
          <p:nvPr/>
        </p:nvCxnSpPr>
        <p:spPr>
          <a:xfrm>
            <a:off x="6957298" y="2858261"/>
            <a:ext cx="2130141" cy="9348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6538001" y="4779840"/>
            <a:ext cx="1694438" cy="369332"/>
          </a:xfrm>
          <a:prstGeom prst="rect">
            <a:avLst/>
          </a:prstGeom>
          <a:ln w="38100">
            <a:solidFill>
              <a:srgbClr val="C00000"/>
            </a:solidFill>
          </a:ln>
        </p:spPr>
        <p:txBody>
          <a:bodyPr wrap="none">
            <a:spAutoFit/>
          </a:bodyPr>
          <a:lstStyle/>
          <a:p>
            <a:r>
              <a:rPr lang="en-US" dirty="0">
                <a:solidFill>
                  <a:srgbClr val="C00000"/>
                </a:solidFill>
              </a:rPr>
              <a:t> </a:t>
            </a:r>
            <a:r>
              <a:rPr lang="en-US" sz="1400" b="1" dirty="0">
                <a:solidFill>
                  <a:srgbClr val="C00000"/>
                </a:solidFill>
                <a:latin typeface="Times New Roman" panose="02020603050405020304" pitchFamily="18" charset="0"/>
                <a:cs typeface="Times New Roman" panose="02020603050405020304" pitchFamily="18" charset="0"/>
              </a:rPr>
              <a:t>Net = G - L =$2700</a:t>
            </a:r>
            <a:endParaRPr lang="en-US" b="1" dirty="0">
              <a:solidFill>
                <a:srgbClr val="C00000"/>
              </a:solidFill>
              <a:latin typeface="Times New Roman" panose="02020603050405020304" pitchFamily="18" charset="0"/>
              <a:cs typeface="Times New Roman" panose="02020603050405020304" pitchFamily="18" charset="0"/>
            </a:endParaRPr>
          </a:p>
        </p:txBody>
      </p:sp>
      <p:sp>
        <p:nvSpPr>
          <p:cNvPr id="8" name="Slide Number Placeholder 7">
            <a:extLst>
              <a:ext uri="{FF2B5EF4-FFF2-40B4-BE49-F238E27FC236}">
                <a16:creationId xmlns:a16="http://schemas.microsoft.com/office/drawing/2014/main" id="{BCAF2C34-0C24-4587-8946-E179843D3353}"/>
              </a:ext>
            </a:extLst>
          </p:cNvPr>
          <p:cNvSpPr>
            <a:spLocks noGrp="1"/>
          </p:cNvSpPr>
          <p:nvPr>
            <p:ph type="sldNum" sz="quarter" idx="12"/>
          </p:nvPr>
        </p:nvSpPr>
        <p:spPr/>
        <p:txBody>
          <a:bodyPr/>
          <a:lstStyle/>
          <a:p>
            <a:fld id="{DF3631D6-FBAB-464C-8D9A-F9ADA4FEF9F6}" type="slidenum">
              <a:rPr lang="en-US" smtClean="0"/>
              <a:t>23</a:t>
            </a:fld>
            <a:endParaRPr lang="en-US"/>
          </a:p>
        </p:txBody>
      </p:sp>
    </p:spTree>
    <p:extLst>
      <p:ext uri="{BB962C8B-B14F-4D97-AF65-F5344CB8AC3E}">
        <p14:creationId xmlns:p14="http://schemas.microsoft.com/office/powerpoint/2010/main" val="3478326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At some point, further price increases will reduce profits. </a:t>
            </a:r>
            <a:br>
              <a:rPr lang="en-US" dirty="0"/>
            </a:br>
            <a:r>
              <a:rPr lang="en-US" dirty="0"/>
              <a:t>This will determine the profit-maximizing price.</a:t>
            </a:r>
          </a:p>
        </p:txBody>
      </p:sp>
      <p:sp>
        <p:nvSpPr>
          <p:cNvPr id="3" name="Text Placeholder 2"/>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4786EC8E-379F-4175-840D-036884D10D99}"/>
              </a:ext>
            </a:extLst>
          </p:cNvPr>
          <p:cNvSpPr>
            <a:spLocks noGrp="1"/>
          </p:cNvSpPr>
          <p:nvPr>
            <p:ph type="sldNum" sz="quarter" idx="12"/>
          </p:nvPr>
        </p:nvSpPr>
        <p:spPr/>
        <p:txBody>
          <a:bodyPr/>
          <a:lstStyle/>
          <a:p>
            <a:fld id="{DF3631D6-FBAB-464C-8D9A-F9ADA4FEF9F6}" type="slidenum">
              <a:rPr lang="en-US" smtClean="0"/>
              <a:t>24</a:t>
            </a:fld>
            <a:endParaRPr lang="en-US"/>
          </a:p>
        </p:txBody>
      </p:sp>
    </p:spTree>
    <p:extLst>
      <p:ext uri="{BB962C8B-B14F-4D97-AF65-F5344CB8AC3E}">
        <p14:creationId xmlns:p14="http://schemas.microsoft.com/office/powerpoint/2010/main" val="4205138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B5D4C9F3-40F0-47A2-BB8B-7CE082F3790F}"/>
              </a:ext>
            </a:extLst>
          </p:cNvPr>
          <p:cNvGrpSpPr/>
          <p:nvPr/>
        </p:nvGrpSpPr>
        <p:grpSpPr>
          <a:xfrm>
            <a:off x="2965494" y="1186053"/>
            <a:ext cx="5714257" cy="4837365"/>
            <a:chOff x="2965494" y="1186053"/>
            <a:chExt cx="5714257" cy="4837365"/>
          </a:xfrm>
        </p:grpSpPr>
        <p:sp>
          <p:nvSpPr>
            <p:cNvPr id="4" name="Rectangle 3">
              <a:extLst>
                <a:ext uri="{FF2B5EF4-FFF2-40B4-BE49-F238E27FC236}">
                  <a16:creationId xmlns:a16="http://schemas.microsoft.com/office/drawing/2014/main" id="{B1032215-DC0D-4024-BC2F-5681E97628CF}"/>
                </a:ext>
              </a:extLst>
            </p:cNvPr>
            <p:cNvSpPr/>
            <p:nvPr/>
          </p:nvSpPr>
          <p:spPr>
            <a:xfrm>
              <a:off x="5664925" y="3802154"/>
              <a:ext cx="445554" cy="1297747"/>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4DE0D4A2-DBDB-473D-A636-02FC42B7275A}"/>
                </a:ext>
              </a:extLst>
            </p:cNvPr>
            <p:cNvGrpSpPr/>
            <p:nvPr/>
          </p:nvGrpSpPr>
          <p:grpSpPr>
            <a:xfrm>
              <a:off x="2965494" y="1186053"/>
              <a:ext cx="5714257" cy="4837365"/>
              <a:chOff x="2965494" y="1186053"/>
              <a:chExt cx="5714257" cy="4837365"/>
            </a:xfrm>
          </p:grpSpPr>
          <p:sp>
            <p:nvSpPr>
              <p:cNvPr id="2" name="Rectangle 1">
                <a:extLst>
                  <a:ext uri="{FF2B5EF4-FFF2-40B4-BE49-F238E27FC236}">
                    <a16:creationId xmlns:a16="http://schemas.microsoft.com/office/drawing/2014/main" id="{556B47E9-12EF-4A10-96F4-88A528D16B17}"/>
                  </a:ext>
                </a:extLst>
              </p:cNvPr>
              <p:cNvSpPr/>
              <p:nvPr/>
            </p:nvSpPr>
            <p:spPr>
              <a:xfrm>
                <a:off x="3648721" y="3428101"/>
                <a:ext cx="2016204" cy="354857"/>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a:extLst>
                  <a:ext uri="{FF2B5EF4-FFF2-40B4-BE49-F238E27FC236}">
                    <a16:creationId xmlns:a16="http://schemas.microsoft.com/office/drawing/2014/main" id="{BD7BBB98-CEAF-406F-AED9-3CA923472015}"/>
                  </a:ext>
                </a:extLst>
              </p:cNvPr>
              <p:cNvGrpSpPr/>
              <p:nvPr/>
            </p:nvGrpSpPr>
            <p:grpSpPr>
              <a:xfrm>
                <a:off x="2965494" y="1186053"/>
                <a:ext cx="5714257" cy="4837365"/>
                <a:chOff x="-27831" y="0"/>
                <a:chExt cx="5714339" cy="4837839"/>
              </a:xfrm>
            </p:grpSpPr>
            <p:grpSp>
              <p:nvGrpSpPr>
                <p:cNvPr id="40" name="Group 39">
                  <a:extLst>
                    <a:ext uri="{FF2B5EF4-FFF2-40B4-BE49-F238E27FC236}">
                      <a16:creationId xmlns:a16="http://schemas.microsoft.com/office/drawing/2014/main" id="{DDCB7616-C826-4F3C-AE77-A460A18D4EE6}"/>
                    </a:ext>
                  </a:extLst>
                </p:cNvPr>
                <p:cNvGrpSpPr/>
                <p:nvPr/>
              </p:nvGrpSpPr>
              <p:grpSpPr>
                <a:xfrm>
                  <a:off x="-27831" y="0"/>
                  <a:ext cx="5714339" cy="4837839"/>
                  <a:chOff x="-27831" y="0"/>
                  <a:chExt cx="5714339" cy="4837839"/>
                </a:xfrm>
              </p:grpSpPr>
              <p:cxnSp>
                <p:nvCxnSpPr>
                  <p:cNvPr id="42" name="Straight Arrow Connector 41">
                    <a:extLst>
                      <a:ext uri="{FF2B5EF4-FFF2-40B4-BE49-F238E27FC236}">
                        <a16:creationId xmlns:a16="http://schemas.microsoft.com/office/drawing/2014/main" id="{1038CB36-174F-4127-924D-81CF44D0E09A}"/>
                      </a:ext>
                    </a:extLst>
                  </p:cNvPr>
                  <p:cNvCxnSpPr/>
                  <p:nvPr/>
                </p:nvCxnSpPr>
                <p:spPr>
                  <a:xfrm flipH="1">
                    <a:off x="2186609" y="1956020"/>
                    <a:ext cx="564542" cy="42937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43" name="Group 42">
                    <a:extLst>
                      <a:ext uri="{FF2B5EF4-FFF2-40B4-BE49-F238E27FC236}">
                        <a16:creationId xmlns:a16="http://schemas.microsoft.com/office/drawing/2014/main" id="{F9DEC6B6-0359-4D22-9EA0-74211BEBAEE8}"/>
                      </a:ext>
                    </a:extLst>
                  </p:cNvPr>
                  <p:cNvGrpSpPr/>
                  <p:nvPr/>
                </p:nvGrpSpPr>
                <p:grpSpPr>
                  <a:xfrm>
                    <a:off x="-27831" y="0"/>
                    <a:ext cx="5714339" cy="4837839"/>
                    <a:chOff x="-27831" y="0"/>
                    <a:chExt cx="5714339" cy="4837839"/>
                  </a:xfrm>
                </p:grpSpPr>
                <p:grpSp>
                  <p:nvGrpSpPr>
                    <p:cNvPr id="44" name="Group 43">
                      <a:extLst>
                        <a:ext uri="{FF2B5EF4-FFF2-40B4-BE49-F238E27FC236}">
                          <a16:creationId xmlns:a16="http://schemas.microsoft.com/office/drawing/2014/main" id="{0382B946-1B12-4EAB-8343-A108AB3546D8}"/>
                        </a:ext>
                      </a:extLst>
                    </p:cNvPr>
                    <p:cNvGrpSpPr/>
                    <p:nvPr/>
                  </p:nvGrpSpPr>
                  <p:grpSpPr>
                    <a:xfrm>
                      <a:off x="-27831" y="0"/>
                      <a:ext cx="5714339" cy="4837839"/>
                      <a:chOff x="-27831" y="0"/>
                      <a:chExt cx="5714339" cy="4837839"/>
                    </a:xfrm>
                  </p:grpSpPr>
                  <p:grpSp>
                    <p:nvGrpSpPr>
                      <p:cNvPr id="46" name="Group 45">
                        <a:extLst>
                          <a:ext uri="{FF2B5EF4-FFF2-40B4-BE49-F238E27FC236}">
                            <a16:creationId xmlns:a16="http://schemas.microsoft.com/office/drawing/2014/main" id="{2AA8A814-32B4-4951-BB4A-E11FEC4D545E}"/>
                          </a:ext>
                        </a:extLst>
                      </p:cNvPr>
                      <p:cNvGrpSpPr/>
                      <p:nvPr/>
                    </p:nvGrpSpPr>
                    <p:grpSpPr>
                      <a:xfrm>
                        <a:off x="628153" y="0"/>
                        <a:ext cx="4603805" cy="4349363"/>
                        <a:chOff x="0" y="0"/>
                        <a:chExt cx="4603805" cy="4349363"/>
                      </a:xfrm>
                    </p:grpSpPr>
                    <p:cxnSp>
                      <p:nvCxnSpPr>
                        <p:cNvPr id="69" name="Straight Connector 68">
                          <a:extLst>
                            <a:ext uri="{FF2B5EF4-FFF2-40B4-BE49-F238E27FC236}">
                              <a16:creationId xmlns:a16="http://schemas.microsoft.com/office/drawing/2014/main" id="{1254960F-7348-4C81-B676-A62061D27BAF}"/>
                            </a:ext>
                          </a:extLst>
                        </p:cNvPr>
                        <p:cNvCxnSpPr>
                          <a:cxnSpLocks noChangeShapeType="1"/>
                        </p:cNvCxnSpPr>
                        <p:nvPr/>
                      </p:nvCxnSpPr>
                      <p:spPr bwMode="auto">
                        <a:xfrm>
                          <a:off x="27252" y="618467"/>
                          <a:ext cx="4538298" cy="36626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nvGrpSpPr>
                        <p:cNvPr id="70" name="Group 69">
                          <a:extLst>
                            <a:ext uri="{FF2B5EF4-FFF2-40B4-BE49-F238E27FC236}">
                              <a16:creationId xmlns:a16="http://schemas.microsoft.com/office/drawing/2014/main" id="{311B8E2C-2895-43D9-89B5-47EC1DF963AA}"/>
                            </a:ext>
                          </a:extLst>
                        </p:cNvPr>
                        <p:cNvGrpSpPr/>
                        <p:nvPr/>
                      </p:nvGrpSpPr>
                      <p:grpSpPr>
                        <a:xfrm>
                          <a:off x="0" y="0"/>
                          <a:ext cx="4603805" cy="4349363"/>
                          <a:chOff x="0" y="0"/>
                          <a:chExt cx="4603805" cy="4349363"/>
                        </a:xfrm>
                      </p:grpSpPr>
                      <p:cxnSp>
                        <p:nvCxnSpPr>
                          <p:cNvPr id="71" name="Straight Connector 70">
                            <a:extLst>
                              <a:ext uri="{FF2B5EF4-FFF2-40B4-BE49-F238E27FC236}">
                                <a16:creationId xmlns:a16="http://schemas.microsoft.com/office/drawing/2014/main" id="{546C3113-E334-4DC1-9DB5-C57CEBF9DEE3}"/>
                              </a:ext>
                            </a:extLst>
                          </p:cNvPr>
                          <p:cNvCxnSpPr>
                            <a:cxnSpLocks noChangeShapeType="1"/>
                          </p:cNvCxnSpPr>
                          <p:nvPr/>
                        </p:nvCxnSpPr>
                        <p:spPr bwMode="auto">
                          <a:xfrm flipH="1">
                            <a:off x="2471132" y="2611227"/>
                            <a:ext cx="17913" cy="17381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nvGrpSpPr>
                          <p:cNvPr id="73" name="Group 72">
                            <a:extLst>
                              <a:ext uri="{FF2B5EF4-FFF2-40B4-BE49-F238E27FC236}">
                                <a16:creationId xmlns:a16="http://schemas.microsoft.com/office/drawing/2014/main" id="{974A9290-FFF1-4779-941F-AE02B5EABA19}"/>
                              </a:ext>
                            </a:extLst>
                          </p:cNvPr>
                          <p:cNvGrpSpPr/>
                          <p:nvPr/>
                        </p:nvGrpSpPr>
                        <p:grpSpPr>
                          <a:xfrm>
                            <a:off x="0" y="0"/>
                            <a:ext cx="4603805" cy="4349363"/>
                            <a:chOff x="0" y="0"/>
                            <a:chExt cx="4603805" cy="4349363"/>
                          </a:xfrm>
                        </p:grpSpPr>
                        <p:cxnSp>
                          <p:nvCxnSpPr>
                            <p:cNvPr id="75" name="Straight Connector 74">
                              <a:extLst>
                                <a:ext uri="{FF2B5EF4-FFF2-40B4-BE49-F238E27FC236}">
                                  <a16:creationId xmlns:a16="http://schemas.microsoft.com/office/drawing/2014/main" id="{1FE88725-52C6-4BF8-A951-396107AF3AD7}"/>
                                </a:ext>
                              </a:extLst>
                            </p:cNvPr>
                            <p:cNvCxnSpPr>
                              <a:cxnSpLocks noChangeShapeType="1"/>
                            </p:cNvCxnSpPr>
                            <p:nvPr/>
                          </p:nvCxnSpPr>
                          <p:spPr bwMode="auto">
                            <a:xfrm>
                              <a:off x="31805" y="0"/>
                              <a:ext cx="0" cy="4343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76" name="Straight Connector 75">
                              <a:extLst>
                                <a:ext uri="{FF2B5EF4-FFF2-40B4-BE49-F238E27FC236}">
                                  <a16:creationId xmlns:a16="http://schemas.microsoft.com/office/drawing/2014/main" id="{77AC70AD-EC55-46D2-9DBD-6E4600E6A159}"/>
                                </a:ext>
                              </a:extLst>
                            </p:cNvPr>
                            <p:cNvCxnSpPr>
                              <a:cxnSpLocks noChangeShapeType="1"/>
                            </p:cNvCxnSpPr>
                            <p:nvPr/>
                          </p:nvCxnSpPr>
                          <p:spPr bwMode="auto">
                            <a:xfrm>
                              <a:off x="31805" y="4349363"/>
                              <a:ext cx="45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77" name="Straight Connector 76">
                              <a:extLst>
                                <a:ext uri="{FF2B5EF4-FFF2-40B4-BE49-F238E27FC236}">
                                  <a16:creationId xmlns:a16="http://schemas.microsoft.com/office/drawing/2014/main" id="{AEEDB09B-2CE2-48B9-B575-BCC069B96FDA}"/>
                                </a:ext>
                              </a:extLst>
                            </p:cNvPr>
                            <p:cNvCxnSpPr>
                              <a:cxnSpLocks noChangeShapeType="1"/>
                            </p:cNvCxnSpPr>
                            <p:nvPr/>
                          </p:nvCxnSpPr>
                          <p:spPr bwMode="auto">
                            <a:xfrm>
                              <a:off x="47709" y="3926950"/>
                              <a:ext cx="4060861" cy="762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78" name="Straight Connector 77">
                              <a:extLst>
                                <a:ext uri="{FF2B5EF4-FFF2-40B4-BE49-F238E27FC236}">
                                  <a16:creationId xmlns:a16="http://schemas.microsoft.com/office/drawing/2014/main" id="{B6685F1A-CCBF-4D22-BE33-3A0C4E7CC6B4}"/>
                                </a:ext>
                              </a:extLst>
                            </p:cNvPr>
                            <p:cNvCxnSpPr>
                              <a:cxnSpLocks noChangeShapeType="1"/>
                            </p:cNvCxnSpPr>
                            <p:nvPr/>
                          </p:nvCxnSpPr>
                          <p:spPr bwMode="auto">
                            <a:xfrm flipH="1" flipV="1">
                              <a:off x="2" y="2600075"/>
                              <a:ext cx="2489044" cy="519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79" name="Straight Connector 78">
                              <a:extLst>
                                <a:ext uri="{FF2B5EF4-FFF2-40B4-BE49-F238E27FC236}">
                                  <a16:creationId xmlns:a16="http://schemas.microsoft.com/office/drawing/2014/main" id="{9706D10F-83CE-4473-B220-6A047A16428B}"/>
                                </a:ext>
                              </a:extLst>
                            </p:cNvPr>
                            <p:cNvCxnSpPr>
                              <a:cxnSpLocks noChangeShapeType="1"/>
                            </p:cNvCxnSpPr>
                            <p:nvPr/>
                          </p:nvCxnSpPr>
                          <p:spPr bwMode="auto">
                            <a:xfrm flipH="1">
                              <a:off x="0" y="2242268"/>
                              <a:ext cx="20574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cxnSp>
                        <p:nvCxnSpPr>
                          <p:cNvPr id="74" name="Straight Connector 73">
                            <a:extLst>
                              <a:ext uri="{FF2B5EF4-FFF2-40B4-BE49-F238E27FC236}">
                                <a16:creationId xmlns:a16="http://schemas.microsoft.com/office/drawing/2014/main" id="{2066FE4C-7812-416D-BA46-4A21DAA3F258}"/>
                              </a:ext>
                            </a:extLst>
                          </p:cNvPr>
                          <p:cNvCxnSpPr>
                            <a:cxnSpLocks noChangeShapeType="1"/>
                          </p:cNvCxnSpPr>
                          <p:nvPr/>
                        </p:nvCxnSpPr>
                        <p:spPr bwMode="auto">
                          <a:xfrm>
                            <a:off x="2043485" y="2242268"/>
                            <a:ext cx="7951" cy="21001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grpSp>
                  <p:grpSp>
                    <p:nvGrpSpPr>
                      <p:cNvPr id="47" name="Group 46">
                        <a:extLst>
                          <a:ext uri="{FF2B5EF4-FFF2-40B4-BE49-F238E27FC236}">
                            <a16:creationId xmlns:a16="http://schemas.microsoft.com/office/drawing/2014/main" id="{F58BC543-2118-4BC2-9F28-6276A6AEB112}"/>
                          </a:ext>
                        </a:extLst>
                      </p:cNvPr>
                      <p:cNvGrpSpPr/>
                      <p:nvPr/>
                    </p:nvGrpSpPr>
                    <p:grpSpPr>
                      <a:xfrm>
                        <a:off x="-27831" y="1717482"/>
                        <a:ext cx="5714339" cy="3120357"/>
                        <a:chOff x="-27831" y="1057524"/>
                        <a:chExt cx="5714339" cy="3120357"/>
                      </a:xfrm>
                    </p:grpSpPr>
                    <p:grpSp>
                      <p:nvGrpSpPr>
                        <p:cNvPr id="48" name="Group 47">
                          <a:extLst>
                            <a:ext uri="{FF2B5EF4-FFF2-40B4-BE49-F238E27FC236}">
                              <a16:creationId xmlns:a16="http://schemas.microsoft.com/office/drawing/2014/main" id="{00A58723-B928-40DE-91C9-E0AE2B4FE39F}"/>
                            </a:ext>
                          </a:extLst>
                        </p:cNvPr>
                        <p:cNvGrpSpPr/>
                        <p:nvPr/>
                      </p:nvGrpSpPr>
                      <p:grpSpPr>
                        <a:xfrm>
                          <a:off x="1177123" y="1057524"/>
                          <a:ext cx="4509385" cy="1757566"/>
                          <a:chOff x="330" y="1057524"/>
                          <a:chExt cx="4509385" cy="1757566"/>
                        </a:xfrm>
                      </p:grpSpPr>
                      <p:sp>
                        <p:nvSpPr>
                          <p:cNvPr id="64" name="Text Box 103">
                            <a:extLst>
                              <a:ext uri="{FF2B5EF4-FFF2-40B4-BE49-F238E27FC236}">
                                <a16:creationId xmlns:a16="http://schemas.microsoft.com/office/drawing/2014/main" id="{921FAEB2-0509-4D64-AFA3-C9D6E14EE032}"/>
                              </a:ext>
                            </a:extLst>
                          </p:cNvPr>
                          <p:cNvSpPr txBox="1">
                            <a:spLocks noChangeArrowheads="1"/>
                          </p:cNvSpPr>
                          <p:nvPr/>
                        </p:nvSpPr>
                        <p:spPr bwMode="auto">
                          <a:xfrm>
                            <a:off x="2345635" y="1868557"/>
                            <a:ext cx="2164080"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L = $90 x 20 = $1800</a:t>
                            </a:r>
                            <a:endParaRPr lang="en-US" sz="1200" dirty="0">
                              <a:effectLst/>
                              <a:latin typeface="Times New Roman" panose="02020603050405020304" pitchFamily="18" charset="0"/>
                              <a:ea typeface="Times New Roman" panose="02020603050405020304" pitchFamily="18" charset="0"/>
                            </a:endParaRPr>
                          </a:p>
                        </p:txBody>
                      </p:sp>
                      <p:sp>
                        <p:nvSpPr>
                          <p:cNvPr id="65" name="Text Box 46">
                            <a:extLst>
                              <a:ext uri="{FF2B5EF4-FFF2-40B4-BE49-F238E27FC236}">
                                <a16:creationId xmlns:a16="http://schemas.microsoft.com/office/drawing/2014/main" id="{987A2DFE-5CBB-415F-962B-DB68C78AF60D}"/>
                              </a:ext>
                            </a:extLst>
                          </p:cNvPr>
                          <p:cNvSpPr txBox="1">
                            <a:spLocks noChangeArrowheads="1"/>
                          </p:cNvSpPr>
                          <p:nvPr/>
                        </p:nvSpPr>
                        <p:spPr bwMode="auto">
                          <a:xfrm>
                            <a:off x="1470991" y="1057524"/>
                            <a:ext cx="2164080"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G = $20 x </a:t>
                            </a:r>
                            <a:r>
                              <a:rPr lang="en-US" sz="1400" b="1" dirty="0">
                                <a:latin typeface="Times New Roman" panose="02020603050405020304" pitchFamily="18" charset="0"/>
                                <a:ea typeface="Times New Roman" panose="02020603050405020304" pitchFamily="18" charset="0"/>
                              </a:rPr>
                              <a:t>80</a:t>
                            </a:r>
                            <a:r>
                              <a:rPr lang="en-US" sz="1400" b="1" dirty="0">
                                <a:effectLst/>
                                <a:latin typeface="Times New Roman" panose="02020603050405020304" pitchFamily="18" charset="0"/>
                                <a:ea typeface="Times New Roman" panose="02020603050405020304" pitchFamily="18" charset="0"/>
                              </a:rPr>
                              <a:t> = $</a:t>
                            </a:r>
                            <a:r>
                              <a:rPr lang="en-US" sz="1400" b="1" dirty="0">
                                <a:latin typeface="Times New Roman" panose="02020603050405020304" pitchFamily="18" charset="0"/>
                                <a:ea typeface="Times New Roman" panose="02020603050405020304" pitchFamily="18" charset="0"/>
                              </a:rPr>
                              <a:t>16</a:t>
                            </a:r>
                            <a:r>
                              <a:rPr lang="en-US" sz="1400" b="1" dirty="0">
                                <a:effectLst/>
                                <a:latin typeface="Times New Roman" panose="02020603050405020304" pitchFamily="18" charset="0"/>
                                <a:ea typeface="Times New Roman" panose="02020603050405020304" pitchFamily="18" charset="0"/>
                              </a:rPr>
                              <a:t>00</a:t>
                            </a:r>
                            <a:endParaRPr lang="en-US" sz="1200" dirty="0">
                              <a:effectLst/>
                              <a:latin typeface="Times New Roman" panose="02020603050405020304" pitchFamily="18" charset="0"/>
                              <a:ea typeface="Times New Roman" panose="02020603050405020304" pitchFamily="18" charset="0"/>
                            </a:endParaRPr>
                          </a:p>
                        </p:txBody>
                      </p:sp>
                      <p:sp>
                        <p:nvSpPr>
                          <p:cNvPr id="66" name="Text Box 43">
                            <a:extLst>
                              <a:ext uri="{FF2B5EF4-FFF2-40B4-BE49-F238E27FC236}">
                                <a16:creationId xmlns:a16="http://schemas.microsoft.com/office/drawing/2014/main" id="{280DDF68-B702-472D-B400-50F3C9643584}"/>
                              </a:ext>
                            </a:extLst>
                          </p:cNvPr>
                          <p:cNvSpPr txBox="1">
                            <a:spLocks noChangeArrowheads="1"/>
                          </p:cNvSpPr>
                          <p:nvPr/>
                        </p:nvSpPr>
                        <p:spPr bwMode="auto">
                          <a:xfrm>
                            <a:off x="1411501" y="2472190"/>
                            <a:ext cx="603885"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Loss </a:t>
                            </a:r>
                            <a:endParaRPr lang="en-US" sz="1200" dirty="0">
                              <a:effectLst/>
                              <a:latin typeface="Times New Roman" panose="02020603050405020304" pitchFamily="18" charset="0"/>
                              <a:ea typeface="Times New Roman" panose="02020603050405020304" pitchFamily="18" charset="0"/>
                            </a:endParaRPr>
                          </a:p>
                        </p:txBody>
                      </p:sp>
                      <p:sp>
                        <p:nvSpPr>
                          <p:cNvPr id="68" name="Text Box 102">
                            <a:extLst>
                              <a:ext uri="{FF2B5EF4-FFF2-40B4-BE49-F238E27FC236}">
                                <a16:creationId xmlns:a16="http://schemas.microsoft.com/office/drawing/2014/main" id="{8057A62F-DCAF-49A3-AEDA-28CF4E55742F}"/>
                              </a:ext>
                            </a:extLst>
                          </p:cNvPr>
                          <p:cNvSpPr txBox="1">
                            <a:spLocks noChangeArrowheads="1"/>
                          </p:cNvSpPr>
                          <p:nvPr/>
                        </p:nvSpPr>
                        <p:spPr bwMode="auto">
                          <a:xfrm>
                            <a:off x="330" y="1608186"/>
                            <a:ext cx="922020"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Gain</a:t>
                            </a:r>
                            <a:endParaRPr lang="en-US" sz="1200" dirty="0">
                              <a:effectLst/>
                              <a:latin typeface="Times New Roman" panose="02020603050405020304" pitchFamily="18" charset="0"/>
                              <a:ea typeface="Times New Roman" panose="02020603050405020304" pitchFamily="18" charset="0"/>
                            </a:endParaRPr>
                          </a:p>
                        </p:txBody>
                      </p:sp>
                    </p:grpSp>
                    <p:grpSp>
                      <p:nvGrpSpPr>
                        <p:cNvPr id="49" name="Group 48">
                          <a:extLst>
                            <a:ext uri="{FF2B5EF4-FFF2-40B4-BE49-F238E27FC236}">
                              <a16:creationId xmlns:a16="http://schemas.microsoft.com/office/drawing/2014/main" id="{C0C4291E-BB92-416C-BB58-9D961EC76313}"/>
                            </a:ext>
                          </a:extLst>
                        </p:cNvPr>
                        <p:cNvGrpSpPr/>
                        <p:nvPr/>
                      </p:nvGrpSpPr>
                      <p:grpSpPr>
                        <a:xfrm>
                          <a:off x="-27831" y="1423284"/>
                          <a:ext cx="809930" cy="2094753"/>
                          <a:chOff x="-27831" y="0"/>
                          <a:chExt cx="809930" cy="2094753"/>
                        </a:xfrm>
                      </p:grpSpPr>
                      <p:sp>
                        <p:nvSpPr>
                          <p:cNvPr id="58" name="Text Box 106">
                            <a:extLst>
                              <a:ext uri="{FF2B5EF4-FFF2-40B4-BE49-F238E27FC236}">
                                <a16:creationId xmlns:a16="http://schemas.microsoft.com/office/drawing/2014/main" id="{FE88CF14-828C-4DCA-9748-A15D57B685D6}"/>
                              </a:ext>
                            </a:extLst>
                          </p:cNvPr>
                          <p:cNvSpPr txBox="1"/>
                          <p:nvPr/>
                        </p:nvSpPr>
                        <p:spPr>
                          <a:xfrm>
                            <a:off x="-27831" y="10460"/>
                            <a:ext cx="516255" cy="41338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$220</a:t>
                            </a:r>
                          </a:p>
                        </p:txBody>
                      </p:sp>
                      <p:sp>
                        <p:nvSpPr>
                          <p:cNvPr id="59" name="Text Box 107">
                            <a:extLst>
                              <a:ext uri="{FF2B5EF4-FFF2-40B4-BE49-F238E27FC236}">
                                <a16:creationId xmlns:a16="http://schemas.microsoft.com/office/drawing/2014/main" id="{759D7DE6-D405-405E-A357-ADAE3D2B7609}"/>
                              </a:ext>
                            </a:extLst>
                          </p:cNvPr>
                          <p:cNvSpPr txBox="1"/>
                          <p:nvPr/>
                        </p:nvSpPr>
                        <p:spPr>
                          <a:xfrm>
                            <a:off x="-27830" y="396794"/>
                            <a:ext cx="516835" cy="41346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a:t>
                            </a:r>
                            <a:r>
                              <a:rPr lang="en-US" sz="1200" dirty="0">
                                <a:latin typeface="Times New Roman" panose="02020603050405020304" pitchFamily="18" charset="0"/>
                                <a:ea typeface="Times New Roman" panose="02020603050405020304" pitchFamily="18" charset="0"/>
                              </a:rPr>
                              <a:t>20</a:t>
                            </a:r>
                            <a:r>
                              <a:rPr lang="en-US" sz="1200" dirty="0">
                                <a:effectLst/>
                                <a:latin typeface="Times New Roman" panose="02020603050405020304" pitchFamily="18" charset="0"/>
                                <a:ea typeface="Times New Roman" panose="02020603050405020304" pitchFamily="18" charset="0"/>
                              </a:rPr>
                              <a:t>0</a:t>
                            </a:r>
                          </a:p>
                        </p:txBody>
                      </p:sp>
                      <p:sp>
                        <p:nvSpPr>
                          <p:cNvPr id="60" name="Text Box 108">
                            <a:extLst>
                              <a:ext uri="{FF2B5EF4-FFF2-40B4-BE49-F238E27FC236}">
                                <a16:creationId xmlns:a16="http://schemas.microsoft.com/office/drawing/2014/main" id="{87914FF2-14C3-4BF0-A67F-BC53A339F02E}"/>
                              </a:ext>
                            </a:extLst>
                          </p:cNvPr>
                          <p:cNvSpPr txBox="1"/>
                          <p:nvPr/>
                        </p:nvSpPr>
                        <p:spPr>
                          <a:xfrm>
                            <a:off x="183818" y="1681368"/>
                            <a:ext cx="516255" cy="41338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$110</a:t>
                            </a:r>
                          </a:p>
                        </p:txBody>
                      </p:sp>
                      <p:sp>
                        <p:nvSpPr>
                          <p:cNvPr id="61" name="Text Box 109">
                            <a:extLst>
                              <a:ext uri="{FF2B5EF4-FFF2-40B4-BE49-F238E27FC236}">
                                <a16:creationId xmlns:a16="http://schemas.microsoft.com/office/drawing/2014/main" id="{AD67FA96-E59F-48EF-832E-7117E9C65134}"/>
                              </a:ext>
                            </a:extLst>
                          </p:cNvPr>
                          <p:cNvSpPr txBox="1"/>
                          <p:nvPr/>
                        </p:nvSpPr>
                        <p:spPr>
                          <a:xfrm>
                            <a:off x="349857" y="0"/>
                            <a:ext cx="429260" cy="3733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P</a:t>
                            </a:r>
                            <a:r>
                              <a:rPr lang="en-US" sz="1200" b="1" baseline="-25000" dirty="0">
                                <a:latin typeface="Times New Roman" panose="02020603050405020304" pitchFamily="18" charset="0"/>
                                <a:ea typeface="Times New Roman" panose="02020603050405020304" pitchFamily="18" charset="0"/>
                              </a:rPr>
                              <a:t>4</a:t>
                            </a:r>
                            <a:endParaRPr lang="en-US" sz="1200" dirty="0">
                              <a:effectLst/>
                              <a:latin typeface="Times New Roman" panose="02020603050405020304" pitchFamily="18" charset="0"/>
                              <a:ea typeface="Times New Roman" panose="02020603050405020304" pitchFamily="18" charset="0"/>
                            </a:endParaRPr>
                          </a:p>
                        </p:txBody>
                      </p:sp>
                      <p:sp>
                        <p:nvSpPr>
                          <p:cNvPr id="62" name="Text Box 110">
                            <a:extLst>
                              <a:ext uri="{FF2B5EF4-FFF2-40B4-BE49-F238E27FC236}">
                                <a16:creationId xmlns:a16="http://schemas.microsoft.com/office/drawing/2014/main" id="{2E3C0F44-4957-4BB6-B851-27ED3BF16C9A}"/>
                              </a:ext>
                            </a:extLst>
                          </p:cNvPr>
                          <p:cNvSpPr txBox="1"/>
                          <p:nvPr/>
                        </p:nvSpPr>
                        <p:spPr>
                          <a:xfrm>
                            <a:off x="352729" y="380338"/>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latin typeface="Times New Roman" panose="02020603050405020304" pitchFamily="18" charset="0"/>
                                <a:ea typeface="Times New Roman" panose="02020603050405020304" pitchFamily="18" charset="0"/>
                              </a:rPr>
                              <a:t>P</a:t>
                            </a:r>
                            <a:r>
                              <a:rPr lang="en-US" sz="1200" b="1" baseline="-25000" dirty="0">
                                <a:latin typeface="Times New Roman" panose="02020603050405020304" pitchFamily="18" charset="0"/>
                                <a:ea typeface="Times New Roman" panose="02020603050405020304" pitchFamily="18" charset="0"/>
                              </a:rPr>
                              <a:t>3</a:t>
                            </a:r>
                            <a:endParaRPr lang="en-US" sz="1200" baseline="-25000" dirty="0">
                              <a:effectLst/>
                              <a:latin typeface="Times New Roman" panose="02020603050405020304" pitchFamily="18" charset="0"/>
                              <a:ea typeface="Times New Roman" panose="02020603050405020304" pitchFamily="18" charset="0"/>
                            </a:endParaRPr>
                          </a:p>
                        </p:txBody>
                      </p:sp>
                    </p:grpSp>
                    <p:grpSp>
                      <p:nvGrpSpPr>
                        <p:cNvPr id="50" name="Group 49">
                          <a:extLst>
                            <a:ext uri="{FF2B5EF4-FFF2-40B4-BE49-F238E27FC236}">
                              <a16:creationId xmlns:a16="http://schemas.microsoft.com/office/drawing/2014/main" id="{A999DECB-CD5C-495C-BE81-997C8A9026BA}"/>
                            </a:ext>
                          </a:extLst>
                        </p:cNvPr>
                        <p:cNvGrpSpPr/>
                        <p:nvPr/>
                      </p:nvGrpSpPr>
                      <p:grpSpPr>
                        <a:xfrm>
                          <a:off x="2437323" y="3625792"/>
                          <a:ext cx="1760717" cy="552089"/>
                          <a:chOff x="4224" y="-3"/>
                          <a:chExt cx="1760717" cy="552089"/>
                        </a:xfrm>
                      </p:grpSpPr>
                      <p:sp>
                        <p:nvSpPr>
                          <p:cNvPr id="51" name="Text Box 112">
                            <a:extLst>
                              <a:ext uri="{FF2B5EF4-FFF2-40B4-BE49-F238E27FC236}">
                                <a16:creationId xmlns:a16="http://schemas.microsoft.com/office/drawing/2014/main" id="{565ADB35-E4F1-4233-9B40-F4227CE4ADCF}"/>
                              </a:ext>
                            </a:extLst>
                          </p:cNvPr>
                          <p:cNvSpPr txBox="1"/>
                          <p:nvPr/>
                        </p:nvSpPr>
                        <p:spPr>
                          <a:xfrm>
                            <a:off x="63610" y="7951"/>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Q</a:t>
                            </a:r>
                            <a:r>
                              <a:rPr lang="en-US" sz="1200" b="1" baseline="-25000" dirty="0">
                                <a:effectLst/>
                                <a:latin typeface="Times New Roman" panose="02020603050405020304" pitchFamily="18" charset="0"/>
                                <a:ea typeface="Times New Roman" panose="02020603050405020304" pitchFamily="18" charset="0"/>
                              </a:rPr>
                              <a:t>4</a:t>
                            </a:r>
                            <a:endParaRPr lang="en-US" sz="1200" baseline="-25000" dirty="0">
                              <a:effectLst/>
                              <a:latin typeface="Times New Roman" panose="02020603050405020304" pitchFamily="18" charset="0"/>
                              <a:ea typeface="Times New Roman" panose="02020603050405020304" pitchFamily="18" charset="0"/>
                            </a:endParaRPr>
                          </a:p>
                        </p:txBody>
                      </p:sp>
                      <p:sp>
                        <p:nvSpPr>
                          <p:cNvPr id="52" name="Text Box 113">
                            <a:extLst>
                              <a:ext uri="{FF2B5EF4-FFF2-40B4-BE49-F238E27FC236}">
                                <a16:creationId xmlns:a16="http://schemas.microsoft.com/office/drawing/2014/main" id="{09E2C4F8-D337-4705-953D-0B6962BC42AD}"/>
                              </a:ext>
                            </a:extLst>
                          </p:cNvPr>
                          <p:cNvSpPr txBox="1"/>
                          <p:nvPr/>
                        </p:nvSpPr>
                        <p:spPr>
                          <a:xfrm>
                            <a:off x="747423" y="-3"/>
                            <a:ext cx="429370" cy="37371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latin typeface="Times New Roman" panose="02020603050405020304" pitchFamily="18" charset="0"/>
                                <a:ea typeface="Times New Roman" panose="02020603050405020304" pitchFamily="18" charset="0"/>
                              </a:rPr>
                              <a:t>Q</a:t>
                            </a:r>
                            <a:r>
                              <a:rPr lang="en-US" sz="1200" b="1" baseline="-25000" dirty="0">
                                <a:latin typeface="Times New Roman" panose="02020603050405020304" pitchFamily="18" charset="0"/>
                                <a:ea typeface="Times New Roman" panose="02020603050405020304" pitchFamily="18" charset="0"/>
                              </a:rPr>
                              <a:t>3</a:t>
                            </a:r>
                            <a:endParaRPr lang="en-US" sz="1200" baseline="-25000" dirty="0">
                              <a:effectLst/>
                              <a:latin typeface="Times New Roman" panose="02020603050405020304" pitchFamily="18" charset="0"/>
                              <a:ea typeface="Times New Roman" panose="02020603050405020304" pitchFamily="18" charset="0"/>
                            </a:endParaRPr>
                          </a:p>
                        </p:txBody>
                      </p:sp>
                      <p:sp>
                        <p:nvSpPr>
                          <p:cNvPr id="53" name="Text Box 114">
                            <a:extLst>
                              <a:ext uri="{FF2B5EF4-FFF2-40B4-BE49-F238E27FC236}">
                                <a16:creationId xmlns:a16="http://schemas.microsoft.com/office/drawing/2014/main" id="{B2F5BCF1-BAE6-412E-B0A6-C1485B7E0F36}"/>
                              </a:ext>
                            </a:extLst>
                          </p:cNvPr>
                          <p:cNvSpPr txBox="1"/>
                          <p:nvPr/>
                        </p:nvSpPr>
                        <p:spPr>
                          <a:xfrm>
                            <a:off x="1304014" y="15903"/>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endParaRPr lang="en-US" sz="1200" dirty="0">
                              <a:effectLst/>
                              <a:latin typeface="Times New Roman" panose="02020603050405020304" pitchFamily="18" charset="0"/>
                              <a:ea typeface="Times New Roman" panose="02020603050405020304" pitchFamily="18" charset="0"/>
                            </a:endParaRPr>
                          </a:p>
                        </p:txBody>
                      </p:sp>
                      <p:grpSp>
                        <p:nvGrpSpPr>
                          <p:cNvPr id="54" name="Group 53">
                            <a:extLst>
                              <a:ext uri="{FF2B5EF4-FFF2-40B4-BE49-F238E27FC236}">
                                <a16:creationId xmlns:a16="http://schemas.microsoft.com/office/drawing/2014/main" id="{A3B52B21-B0BE-494D-9147-341C1B032A67}"/>
                              </a:ext>
                            </a:extLst>
                          </p:cNvPr>
                          <p:cNvGrpSpPr/>
                          <p:nvPr/>
                        </p:nvGrpSpPr>
                        <p:grpSpPr>
                          <a:xfrm>
                            <a:off x="4224" y="190831"/>
                            <a:ext cx="1760717" cy="361255"/>
                            <a:chOff x="4224" y="23854"/>
                            <a:chExt cx="1760717" cy="361255"/>
                          </a:xfrm>
                        </p:grpSpPr>
                        <p:sp>
                          <p:nvSpPr>
                            <p:cNvPr id="55" name="Text Box 115">
                              <a:extLst>
                                <a:ext uri="{FF2B5EF4-FFF2-40B4-BE49-F238E27FC236}">
                                  <a16:creationId xmlns:a16="http://schemas.microsoft.com/office/drawing/2014/main" id="{6B8904F8-9A6A-4AA8-B583-A52D0A06EB1D}"/>
                                </a:ext>
                              </a:extLst>
                            </p:cNvPr>
                            <p:cNvSpPr txBox="1"/>
                            <p:nvPr/>
                          </p:nvSpPr>
                          <p:spPr>
                            <a:xfrm>
                              <a:off x="4224" y="67697"/>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latin typeface="Times New Roman" panose="02020603050405020304" pitchFamily="18" charset="0"/>
                                  <a:ea typeface="Times New Roman" panose="02020603050405020304" pitchFamily="18" charset="0"/>
                                </a:rPr>
                                <a:t>  8</a:t>
                              </a:r>
                              <a:r>
                                <a:rPr lang="en-US" sz="1200" dirty="0">
                                  <a:effectLst/>
                                  <a:latin typeface="Times New Roman" panose="02020603050405020304" pitchFamily="18" charset="0"/>
                                  <a:ea typeface="Times New Roman" panose="02020603050405020304" pitchFamily="18" charset="0"/>
                                </a:rPr>
                                <a:t>0</a:t>
                              </a:r>
                            </a:p>
                          </p:txBody>
                        </p:sp>
                        <p:sp>
                          <p:nvSpPr>
                            <p:cNvPr id="56" name="Text Box 116">
                              <a:extLst>
                                <a:ext uri="{FF2B5EF4-FFF2-40B4-BE49-F238E27FC236}">
                                  <a16:creationId xmlns:a16="http://schemas.microsoft.com/office/drawing/2014/main" id="{05AF3B41-16C6-427C-ABA2-15D188CF8FA7}"/>
                                </a:ext>
                              </a:extLst>
                            </p:cNvPr>
                            <p:cNvSpPr txBox="1"/>
                            <p:nvPr/>
                          </p:nvSpPr>
                          <p:spPr>
                            <a:xfrm>
                              <a:off x="725539" y="75229"/>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100</a:t>
                              </a:r>
                            </a:p>
                          </p:txBody>
                        </p:sp>
                        <p:sp>
                          <p:nvSpPr>
                            <p:cNvPr id="57" name="Text Box 117">
                              <a:extLst>
                                <a:ext uri="{FF2B5EF4-FFF2-40B4-BE49-F238E27FC236}">
                                  <a16:creationId xmlns:a16="http://schemas.microsoft.com/office/drawing/2014/main" id="{DFC5CE8D-FF9A-4CB6-BC4A-CCA9F776B8FD}"/>
                                </a:ext>
                              </a:extLst>
                            </p:cNvPr>
                            <p:cNvSpPr txBox="1"/>
                            <p:nvPr/>
                          </p:nvSpPr>
                          <p:spPr>
                            <a:xfrm>
                              <a:off x="1256306" y="23854"/>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endParaRPr lang="en-US" sz="1200" dirty="0">
                                <a:effectLst/>
                                <a:latin typeface="Times New Roman" panose="02020603050405020304" pitchFamily="18" charset="0"/>
                                <a:ea typeface="Times New Roman" panose="02020603050405020304" pitchFamily="18" charset="0"/>
                              </a:endParaRPr>
                            </a:p>
                          </p:txBody>
                        </p:sp>
                      </p:grpSp>
                    </p:grpSp>
                  </p:grpSp>
                </p:grpSp>
                <p:sp>
                  <p:nvSpPr>
                    <p:cNvPr id="45" name="Text Box 118">
                      <a:extLst>
                        <a:ext uri="{FF2B5EF4-FFF2-40B4-BE49-F238E27FC236}">
                          <a16:creationId xmlns:a16="http://schemas.microsoft.com/office/drawing/2014/main" id="{2E8CE0BF-1E30-4263-B3A6-8DEFDE810D65}"/>
                        </a:ext>
                      </a:extLst>
                    </p:cNvPr>
                    <p:cNvSpPr txBox="1"/>
                    <p:nvPr/>
                  </p:nvSpPr>
                  <p:spPr>
                    <a:xfrm>
                      <a:off x="4716845" y="3728385"/>
                      <a:ext cx="413385" cy="38925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C</a:t>
                      </a:r>
                      <a:endParaRPr lang="en-US" sz="1200" dirty="0">
                        <a:effectLst/>
                        <a:latin typeface="Times New Roman" panose="02020603050405020304" pitchFamily="18" charset="0"/>
                        <a:ea typeface="Times New Roman" panose="02020603050405020304" pitchFamily="18" charset="0"/>
                      </a:endParaRPr>
                    </a:p>
                  </p:txBody>
                </p:sp>
              </p:grpSp>
            </p:grpSp>
            <p:cxnSp>
              <p:nvCxnSpPr>
                <p:cNvPr id="41" name="Straight Arrow Connector 40">
                  <a:extLst>
                    <a:ext uri="{FF2B5EF4-FFF2-40B4-BE49-F238E27FC236}">
                      <a16:creationId xmlns:a16="http://schemas.microsoft.com/office/drawing/2014/main" id="{AD0BF45A-642F-45CA-B8B2-5BE030A9095D}"/>
                    </a:ext>
                  </a:extLst>
                </p:cNvPr>
                <p:cNvCxnSpPr/>
                <p:nvPr/>
              </p:nvCxnSpPr>
              <p:spPr>
                <a:xfrm flipH="1">
                  <a:off x="3156668" y="2775005"/>
                  <a:ext cx="564542" cy="42937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grpSp>
      <p:sp>
        <p:nvSpPr>
          <p:cNvPr id="63" name="Title 1">
            <a:extLst>
              <a:ext uri="{FF2B5EF4-FFF2-40B4-BE49-F238E27FC236}">
                <a16:creationId xmlns:a16="http://schemas.microsoft.com/office/drawing/2014/main" id="{C6B33B1B-E821-4878-BE92-4BF4F78531D2}"/>
              </a:ext>
            </a:extLst>
          </p:cNvPr>
          <p:cNvSpPr txBox="1">
            <a:spLocks/>
          </p:cNvSpPr>
          <p:nvPr/>
        </p:nvSpPr>
        <p:spPr>
          <a:xfrm>
            <a:off x="431174" y="54698"/>
            <a:ext cx="11349863"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t>Figure 4: </a:t>
            </a:r>
            <a:r>
              <a:rPr lang="en-US" sz="3200" i="1" u="sng" dirty="0"/>
              <a:t>Decreased</a:t>
            </a:r>
            <a:r>
              <a:rPr lang="en-US" sz="3200" i="1" dirty="0"/>
              <a:t> </a:t>
            </a:r>
            <a:r>
              <a:rPr lang="en-US" sz="3200" dirty="0"/>
              <a:t>Profit From Increasing Price </a:t>
            </a:r>
            <a:br>
              <a:rPr lang="en-US" sz="3200" dirty="0"/>
            </a:br>
            <a:r>
              <a:rPr lang="en-US" sz="3200" dirty="0"/>
              <a:t>from $200 to $220</a:t>
            </a:r>
          </a:p>
        </p:txBody>
      </p:sp>
      <p:sp>
        <p:nvSpPr>
          <p:cNvPr id="72" name="TextBox 71">
            <a:extLst>
              <a:ext uri="{FF2B5EF4-FFF2-40B4-BE49-F238E27FC236}">
                <a16:creationId xmlns:a16="http://schemas.microsoft.com/office/drawing/2014/main" id="{FFE6AEAD-CC3A-49D2-9051-6A571F59FA71}"/>
              </a:ext>
            </a:extLst>
          </p:cNvPr>
          <p:cNvSpPr txBox="1"/>
          <p:nvPr/>
        </p:nvSpPr>
        <p:spPr>
          <a:xfrm>
            <a:off x="4865975" y="850830"/>
            <a:ext cx="5750351" cy="1754326"/>
          </a:xfrm>
          <a:prstGeom prst="rect">
            <a:avLst/>
          </a:prstGeom>
          <a:noFill/>
          <a:ln w="28575">
            <a:solidFill>
              <a:schemeClr val="tx1"/>
            </a:solidFill>
          </a:ln>
        </p:spPr>
        <p:txBody>
          <a:bodyPr wrap="square" rtlCol="0">
            <a:spAutoFit/>
          </a:bodyPr>
          <a:lstStyle/>
          <a:p>
            <a:r>
              <a:rPr lang="en-US" dirty="0"/>
              <a:t>Suppose increase price from </a:t>
            </a:r>
            <a:r>
              <a:rPr lang="en-US" i="1" dirty="0"/>
              <a:t>initial </a:t>
            </a:r>
            <a:r>
              <a:rPr lang="en-US" dirty="0"/>
              <a:t>price $200 up to $220</a:t>
            </a:r>
          </a:p>
          <a:p>
            <a:r>
              <a:rPr lang="en-US" dirty="0"/>
              <a:t>Unit sales fall from 100 to 80.</a:t>
            </a:r>
          </a:p>
          <a:p>
            <a:r>
              <a:rPr lang="en-US" dirty="0"/>
              <a:t>Profit @ $200 = (P</a:t>
            </a:r>
            <a:r>
              <a:rPr lang="en-US" baseline="-25000" dirty="0"/>
              <a:t>2</a:t>
            </a:r>
            <a:r>
              <a:rPr lang="en-US" dirty="0"/>
              <a:t>-110)Q</a:t>
            </a:r>
            <a:r>
              <a:rPr lang="en-US" baseline="-25000" dirty="0"/>
              <a:t>2</a:t>
            </a:r>
            <a:r>
              <a:rPr lang="en-US" dirty="0"/>
              <a:t> = (200-110)100 = $9000</a:t>
            </a:r>
          </a:p>
          <a:p>
            <a:r>
              <a:rPr lang="en-US" dirty="0"/>
              <a:t>Profit @ $220 = (P</a:t>
            </a:r>
            <a:r>
              <a:rPr lang="en-US" baseline="-25000" dirty="0"/>
              <a:t>1</a:t>
            </a:r>
            <a:r>
              <a:rPr lang="en-US" dirty="0"/>
              <a:t>-110)Q</a:t>
            </a:r>
            <a:r>
              <a:rPr lang="en-US" baseline="-25000" dirty="0"/>
              <a:t>1</a:t>
            </a:r>
            <a:r>
              <a:rPr lang="en-US" dirty="0"/>
              <a:t> = (220-110)80   =  </a:t>
            </a:r>
            <a:r>
              <a:rPr lang="en-US" u="sng" dirty="0"/>
              <a:t>$8800</a:t>
            </a:r>
          </a:p>
          <a:p>
            <a:r>
              <a:rPr lang="en-US" dirty="0"/>
              <a:t>Profit Net Decrease 		     =    </a:t>
            </a:r>
            <a:r>
              <a:rPr lang="en-US" b="1" dirty="0">
                <a:solidFill>
                  <a:srgbClr val="C00000"/>
                </a:solidFill>
              </a:rPr>
              <a:t>- </a:t>
            </a:r>
            <a:r>
              <a:rPr lang="en-US" dirty="0">
                <a:solidFill>
                  <a:srgbClr val="C00000"/>
                </a:solidFill>
              </a:rPr>
              <a:t>$200</a:t>
            </a:r>
          </a:p>
          <a:p>
            <a:endParaRPr lang="en-US" dirty="0"/>
          </a:p>
        </p:txBody>
      </p:sp>
      <p:sp>
        <p:nvSpPr>
          <p:cNvPr id="80" name="TextBox 79">
            <a:extLst>
              <a:ext uri="{FF2B5EF4-FFF2-40B4-BE49-F238E27FC236}">
                <a16:creationId xmlns:a16="http://schemas.microsoft.com/office/drawing/2014/main" id="{78DAB792-3E37-4CBE-917D-89EC1BF74A79}"/>
              </a:ext>
            </a:extLst>
          </p:cNvPr>
          <p:cNvSpPr txBox="1"/>
          <p:nvPr/>
        </p:nvSpPr>
        <p:spPr>
          <a:xfrm>
            <a:off x="9043964" y="3233195"/>
            <a:ext cx="2901521" cy="2616101"/>
          </a:xfrm>
          <a:prstGeom prst="rect">
            <a:avLst/>
          </a:prstGeom>
          <a:noFill/>
          <a:ln w="38100">
            <a:solidFill>
              <a:schemeClr val="tx1"/>
            </a:solidFill>
          </a:ln>
        </p:spPr>
        <p:txBody>
          <a:bodyPr wrap="square" rtlCol="0">
            <a:spAutoFit/>
          </a:bodyPr>
          <a:lstStyle/>
          <a:p>
            <a:r>
              <a:rPr lang="en-US" b="1" dirty="0">
                <a:solidFill>
                  <a:srgbClr val="0070C0"/>
                </a:solidFill>
              </a:rPr>
              <a:t>“Gain” = </a:t>
            </a:r>
            <a:r>
              <a:rPr lang="en-US" b="1" dirty="0">
                <a:solidFill>
                  <a:srgbClr val="C00000"/>
                </a:solidFill>
              </a:rPr>
              <a:t>$20 </a:t>
            </a:r>
            <a:r>
              <a:rPr lang="en-US" b="1" dirty="0">
                <a:solidFill>
                  <a:srgbClr val="0070C0"/>
                </a:solidFill>
              </a:rPr>
              <a:t>higher price earned on the</a:t>
            </a:r>
            <a:r>
              <a:rPr lang="en-US" b="1" dirty="0">
                <a:solidFill>
                  <a:srgbClr val="C00000"/>
                </a:solidFill>
              </a:rPr>
              <a:t> 80 </a:t>
            </a:r>
            <a:r>
              <a:rPr lang="en-US" b="1" dirty="0">
                <a:solidFill>
                  <a:srgbClr val="0070C0"/>
                </a:solidFill>
              </a:rPr>
              <a:t>sales that remain = </a:t>
            </a:r>
            <a:r>
              <a:rPr lang="en-US" b="1" dirty="0">
                <a:solidFill>
                  <a:srgbClr val="C00000"/>
                </a:solidFill>
              </a:rPr>
              <a:t>$1600</a:t>
            </a:r>
          </a:p>
          <a:p>
            <a:endParaRPr lang="en-US" b="1" dirty="0">
              <a:solidFill>
                <a:srgbClr val="0070C0"/>
              </a:solidFill>
            </a:endParaRPr>
          </a:p>
          <a:p>
            <a:r>
              <a:rPr lang="en-US" b="1" dirty="0">
                <a:solidFill>
                  <a:srgbClr val="0070C0"/>
                </a:solidFill>
              </a:rPr>
              <a:t>“Loss” = </a:t>
            </a:r>
            <a:r>
              <a:rPr lang="en-US" b="1" dirty="0">
                <a:solidFill>
                  <a:srgbClr val="C00000"/>
                </a:solidFill>
              </a:rPr>
              <a:t>$90 </a:t>
            </a:r>
            <a:r>
              <a:rPr lang="en-US" b="1" dirty="0">
                <a:solidFill>
                  <a:srgbClr val="0070C0"/>
                </a:solidFill>
              </a:rPr>
              <a:t>profit margin sacrificed from </a:t>
            </a:r>
            <a:r>
              <a:rPr lang="en-US" b="1" dirty="0">
                <a:solidFill>
                  <a:srgbClr val="C00000"/>
                </a:solidFill>
              </a:rPr>
              <a:t>20-unit</a:t>
            </a:r>
            <a:r>
              <a:rPr lang="en-US" b="1" dirty="0">
                <a:solidFill>
                  <a:srgbClr val="0070C0"/>
                </a:solidFill>
              </a:rPr>
              <a:t> reduction in sales = </a:t>
            </a:r>
            <a:r>
              <a:rPr lang="en-US" b="1" dirty="0">
                <a:solidFill>
                  <a:srgbClr val="C00000"/>
                </a:solidFill>
              </a:rPr>
              <a:t>$1800</a:t>
            </a:r>
          </a:p>
          <a:p>
            <a:endParaRPr lang="en-US" b="1" dirty="0">
              <a:solidFill>
                <a:srgbClr val="0070C0"/>
              </a:solidFill>
            </a:endParaRPr>
          </a:p>
          <a:p>
            <a:r>
              <a:rPr lang="en-US" b="1" dirty="0">
                <a:solidFill>
                  <a:srgbClr val="C00000"/>
                </a:solidFill>
                <a:highlight>
                  <a:srgbClr val="FFFF00"/>
                </a:highlight>
              </a:rPr>
              <a:t>Net = Gain – Loss = </a:t>
            </a:r>
            <a:r>
              <a:rPr lang="en-US" sz="2000" b="1" dirty="0">
                <a:solidFill>
                  <a:srgbClr val="C00000"/>
                </a:solidFill>
                <a:highlight>
                  <a:srgbClr val="FFFF00"/>
                </a:highlight>
              </a:rPr>
              <a:t>- </a:t>
            </a:r>
            <a:r>
              <a:rPr lang="en-US" b="1" dirty="0">
                <a:solidFill>
                  <a:srgbClr val="C00000"/>
                </a:solidFill>
                <a:highlight>
                  <a:srgbClr val="FFFF00"/>
                </a:highlight>
              </a:rPr>
              <a:t>$200</a:t>
            </a:r>
          </a:p>
        </p:txBody>
      </p:sp>
      <p:sp>
        <p:nvSpPr>
          <p:cNvPr id="81" name="Rectangle 80"/>
          <p:cNvSpPr/>
          <p:nvPr/>
        </p:nvSpPr>
        <p:spPr>
          <a:xfrm>
            <a:off x="6811134" y="4133229"/>
            <a:ext cx="1728102" cy="369332"/>
          </a:xfrm>
          <a:prstGeom prst="rect">
            <a:avLst/>
          </a:prstGeom>
          <a:ln w="38100">
            <a:solidFill>
              <a:srgbClr val="C00000"/>
            </a:solidFill>
          </a:ln>
        </p:spPr>
        <p:txBody>
          <a:bodyPr wrap="none">
            <a:spAutoFit/>
          </a:bodyPr>
          <a:lstStyle/>
          <a:p>
            <a:r>
              <a:rPr lang="en-US" dirty="0">
                <a:solidFill>
                  <a:srgbClr val="C00000"/>
                </a:solidFill>
              </a:rPr>
              <a:t> </a:t>
            </a:r>
            <a:r>
              <a:rPr lang="en-US" sz="1400" b="1" dirty="0">
                <a:solidFill>
                  <a:srgbClr val="C00000"/>
                </a:solidFill>
                <a:latin typeface="Times New Roman" panose="02020603050405020304" pitchFamily="18" charset="0"/>
                <a:cs typeface="Times New Roman" panose="02020603050405020304" pitchFamily="18" charset="0"/>
              </a:rPr>
              <a:t>Net = G - L = </a:t>
            </a:r>
            <a:r>
              <a:rPr lang="en-US" dirty="0">
                <a:solidFill>
                  <a:srgbClr val="C00000"/>
                </a:solidFill>
              </a:rPr>
              <a:t>-</a:t>
            </a:r>
            <a:r>
              <a:rPr lang="en-US" sz="1400" b="1" dirty="0">
                <a:solidFill>
                  <a:srgbClr val="C00000"/>
                </a:solidFill>
                <a:latin typeface="Times New Roman" panose="02020603050405020304" pitchFamily="18" charset="0"/>
                <a:cs typeface="Times New Roman" panose="02020603050405020304" pitchFamily="18" charset="0"/>
              </a:rPr>
              <a:t>$200</a:t>
            </a:r>
            <a:endParaRPr lang="en-US" b="1" dirty="0">
              <a:solidFill>
                <a:srgbClr val="C00000"/>
              </a:solidFill>
              <a:latin typeface="Times New Roman" panose="02020603050405020304" pitchFamily="18" charset="0"/>
              <a:cs typeface="Times New Roman" panose="02020603050405020304" pitchFamily="18" charset="0"/>
            </a:endParaRPr>
          </a:p>
        </p:txBody>
      </p:sp>
      <p:cxnSp>
        <p:nvCxnSpPr>
          <p:cNvPr id="82" name="Straight Arrow Connector 81">
            <a:extLst>
              <a:ext uri="{FF2B5EF4-FFF2-40B4-BE49-F238E27FC236}">
                <a16:creationId xmlns:a16="http://schemas.microsoft.com/office/drawing/2014/main" id="{67C02A09-14BE-4812-96FD-1D8C90FB0AFA}"/>
              </a:ext>
            </a:extLst>
          </p:cNvPr>
          <p:cNvCxnSpPr/>
          <p:nvPr/>
        </p:nvCxnSpPr>
        <p:spPr>
          <a:xfrm>
            <a:off x="7474165" y="2204202"/>
            <a:ext cx="2130141" cy="9348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a16="http://schemas.microsoft.com/office/drawing/2014/main" id="{B5DD74B6-AC8E-4877-89FF-FD22D35D6E41}"/>
              </a:ext>
            </a:extLst>
          </p:cNvPr>
          <p:cNvSpPr>
            <a:spLocks noGrp="1"/>
          </p:cNvSpPr>
          <p:nvPr>
            <p:ph type="sldNum" sz="quarter" idx="12"/>
          </p:nvPr>
        </p:nvSpPr>
        <p:spPr/>
        <p:txBody>
          <a:bodyPr/>
          <a:lstStyle/>
          <a:p>
            <a:fld id="{DF3631D6-FBAB-464C-8D9A-F9ADA4FEF9F6}" type="slidenum">
              <a:rPr lang="en-US" smtClean="0"/>
              <a:t>25</a:t>
            </a:fld>
            <a:endParaRPr lang="en-US"/>
          </a:p>
        </p:txBody>
      </p:sp>
    </p:spTree>
    <p:extLst>
      <p:ext uri="{BB962C8B-B14F-4D97-AF65-F5344CB8AC3E}">
        <p14:creationId xmlns:p14="http://schemas.microsoft.com/office/powerpoint/2010/main" val="39161671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5">
            <a:extLst>
              <a:ext uri="{FF2B5EF4-FFF2-40B4-BE49-F238E27FC236}">
                <a16:creationId xmlns:a16="http://schemas.microsoft.com/office/drawing/2014/main" id="{7DE2B7EF-D33A-4D14-BB77-DE4A3921E042}"/>
              </a:ext>
            </a:extLst>
          </p:cNvPr>
          <p:cNvGrpSpPr/>
          <p:nvPr/>
        </p:nvGrpSpPr>
        <p:grpSpPr>
          <a:xfrm>
            <a:off x="2880396" y="1139696"/>
            <a:ext cx="5799354" cy="4878048"/>
            <a:chOff x="2880396" y="1139696"/>
            <a:chExt cx="5799354" cy="4878048"/>
          </a:xfrm>
        </p:grpSpPr>
        <p:sp>
          <p:nvSpPr>
            <p:cNvPr id="45" name="Rectangle 44">
              <a:extLst>
                <a:ext uri="{FF2B5EF4-FFF2-40B4-BE49-F238E27FC236}">
                  <a16:creationId xmlns:a16="http://schemas.microsoft.com/office/drawing/2014/main" id="{5BD4EC16-B3B3-4E20-B533-F41C5ECA0EA7}"/>
                </a:ext>
              </a:extLst>
            </p:cNvPr>
            <p:cNvSpPr/>
            <p:nvPr/>
          </p:nvSpPr>
          <p:spPr>
            <a:xfrm>
              <a:off x="5663545" y="3734414"/>
              <a:ext cx="462360" cy="133946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a:extLst>
                <a:ext uri="{FF2B5EF4-FFF2-40B4-BE49-F238E27FC236}">
                  <a16:creationId xmlns:a16="http://schemas.microsoft.com/office/drawing/2014/main" id="{3ED5F4E7-46E4-4A5A-A503-06E94AD338B6}"/>
                </a:ext>
              </a:extLst>
            </p:cNvPr>
            <p:cNvGrpSpPr/>
            <p:nvPr/>
          </p:nvGrpSpPr>
          <p:grpSpPr>
            <a:xfrm>
              <a:off x="2880396" y="1139696"/>
              <a:ext cx="5799354" cy="4878048"/>
              <a:chOff x="2880396" y="1139696"/>
              <a:chExt cx="5799354" cy="4878048"/>
            </a:xfrm>
          </p:grpSpPr>
          <p:sp>
            <p:nvSpPr>
              <p:cNvPr id="2" name="Rectangle 1">
                <a:extLst>
                  <a:ext uri="{FF2B5EF4-FFF2-40B4-BE49-F238E27FC236}">
                    <a16:creationId xmlns:a16="http://schemas.microsoft.com/office/drawing/2014/main" id="{726756DF-3D78-4DEE-B3A5-955556C945F1}"/>
                  </a:ext>
                </a:extLst>
              </p:cNvPr>
              <p:cNvSpPr/>
              <p:nvPr/>
            </p:nvSpPr>
            <p:spPr>
              <a:xfrm>
                <a:off x="3648719" y="3381744"/>
                <a:ext cx="2016204" cy="370124"/>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64999D25-98D9-4755-BE4D-26F06D49DE8C}"/>
                  </a:ext>
                </a:extLst>
              </p:cNvPr>
              <p:cNvGrpSpPr/>
              <p:nvPr/>
            </p:nvGrpSpPr>
            <p:grpSpPr>
              <a:xfrm>
                <a:off x="2880396" y="1139696"/>
                <a:ext cx="5799354" cy="4878048"/>
                <a:chOff x="-112929" y="0"/>
                <a:chExt cx="5799437" cy="4878526"/>
              </a:xfrm>
            </p:grpSpPr>
            <p:grpSp>
              <p:nvGrpSpPr>
                <p:cNvPr id="4" name="Group 3">
                  <a:extLst>
                    <a:ext uri="{FF2B5EF4-FFF2-40B4-BE49-F238E27FC236}">
                      <a16:creationId xmlns:a16="http://schemas.microsoft.com/office/drawing/2014/main" id="{100E2CA4-22E1-4AF8-BA8B-3990C5399AD3}"/>
                    </a:ext>
                  </a:extLst>
                </p:cNvPr>
                <p:cNvGrpSpPr/>
                <p:nvPr/>
              </p:nvGrpSpPr>
              <p:grpSpPr>
                <a:xfrm>
                  <a:off x="-112929" y="0"/>
                  <a:ext cx="5799437" cy="4878526"/>
                  <a:chOff x="-112929" y="0"/>
                  <a:chExt cx="5799437" cy="4878526"/>
                </a:xfrm>
              </p:grpSpPr>
              <p:cxnSp>
                <p:nvCxnSpPr>
                  <p:cNvPr id="6" name="Straight Arrow Connector 5">
                    <a:extLst>
                      <a:ext uri="{FF2B5EF4-FFF2-40B4-BE49-F238E27FC236}">
                        <a16:creationId xmlns:a16="http://schemas.microsoft.com/office/drawing/2014/main" id="{D3BD0333-C37B-4F6B-86BF-C224BFC24BFD}"/>
                      </a:ext>
                    </a:extLst>
                  </p:cNvPr>
                  <p:cNvCxnSpPr/>
                  <p:nvPr/>
                </p:nvCxnSpPr>
                <p:spPr>
                  <a:xfrm flipH="1">
                    <a:off x="2186609" y="1956020"/>
                    <a:ext cx="564542" cy="42937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7" name="Group 6">
                    <a:extLst>
                      <a:ext uri="{FF2B5EF4-FFF2-40B4-BE49-F238E27FC236}">
                        <a16:creationId xmlns:a16="http://schemas.microsoft.com/office/drawing/2014/main" id="{0DC662E7-9B73-4925-86AF-2379C77DFEC8}"/>
                      </a:ext>
                    </a:extLst>
                  </p:cNvPr>
                  <p:cNvGrpSpPr/>
                  <p:nvPr/>
                </p:nvGrpSpPr>
                <p:grpSpPr>
                  <a:xfrm>
                    <a:off x="-112929" y="0"/>
                    <a:ext cx="5799437" cy="4878526"/>
                    <a:chOff x="-112929" y="0"/>
                    <a:chExt cx="5799437" cy="4878526"/>
                  </a:xfrm>
                </p:grpSpPr>
                <p:grpSp>
                  <p:nvGrpSpPr>
                    <p:cNvPr id="8" name="Group 7">
                      <a:extLst>
                        <a:ext uri="{FF2B5EF4-FFF2-40B4-BE49-F238E27FC236}">
                          <a16:creationId xmlns:a16="http://schemas.microsoft.com/office/drawing/2014/main" id="{94C064AC-E730-448E-A837-1DF734EBD72E}"/>
                        </a:ext>
                      </a:extLst>
                    </p:cNvPr>
                    <p:cNvGrpSpPr/>
                    <p:nvPr/>
                  </p:nvGrpSpPr>
                  <p:grpSpPr>
                    <a:xfrm>
                      <a:off x="-112929" y="0"/>
                      <a:ext cx="5799437" cy="4878526"/>
                      <a:chOff x="-112929" y="0"/>
                      <a:chExt cx="5799437" cy="4878526"/>
                    </a:xfrm>
                  </p:grpSpPr>
                  <p:grpSp>
                    <p:nvGrpSpPr>
                      <p:cNvPr id="10" name="Group 9">
                        <a:extLst>
                          <a:ext uri="{FF2B5EF4-FFF2-40B4-BE49-F238E27FC236}">
                            <a16:creationId xmlns:a16="http://schemas.microsoft.com/office/drawing/2014/main" id="{EEBDAF86-080A-4D6D-9818-E0D005F7DEB2}"/>
                          </a:ext>
                        </a:extLst>
                      </p:cNvPr>
                      <p:cNvGrpSpPr/>
                      <p:nvPr/>
                    </p:nvGrpSpPr>
                    <p:grpSpPr>
                      <a:xfrm>
                        <a:off x="628153" y="0"/>
                        <a:ext cx="4603805" cy="4349363"/>
                        <a:chOff x="0" y="0"/>
                        <a:chExt cx="4603805" cy="4349363"/>
                      </a:xfrm>
                    </p:grpSpPr>
                    <p:cxnSp>
                      <p:nvCxnSpPr>
                        <p:cNvPr id="32" name="Straight Connector 31">
                          <a:extLst>
                            <a:ext uri="{FF2B5EF4-FFF2-40B4-BE49-F238E27FC236}">
                              <a16:creationId xmlns:a16="http://schemas.microsoft.com/office/drawing/2014/main" id="{D444B1A4-7D6A-491F-B9E8-EA6C43F21F4E}"/>
                            </a:ext>
                          </a:extLst>
                        </p:cNvPr>
                        <p:cNvCxnSpPr>
                          <a:cxnSpLocks noChangeShapeType="1"/>
                        </p:cNvCxnSpPr>
                        <p:nvPr/>
                      </p:nvCxnSpPr>
                      <p:spPr bwMode="auto">
                        <a:xfrm>
                          <a:off x="27252" y="618467"/>
                          <a:ext cx="4538298" cy="36626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nvGrpSpPr>
                        <p:cNvPr id="33" name="Group 32">
                          <a:extLst>
                            <a:ext uri="{FF2B5EF4-FFF2-40B4-BE49-F238E27FC236}">
                              <a16:creationId xmlns:a16="http://schemas.microsoft.com/office/drawing/2014/main" id="{BE10C8E5-248F-46D2-8777-B178FBE9A133}"/>
                            </a:ext>
                          </a:extLst>
                        </p:cNvPr>
                        <p:cNvGrpSpPr/>
                        <p:nvPr/>
                      </p:nvGrpSpPr>
                      <p:grpSpPr>
                        <a:xfrm>
                          <a:off x="0" y="0"/>
                          <a:ext cx="4603805" cy="4349363"/>
                          <a:chOff x="0" y="0"/>
                          <a:chExt cx="4603805" cy="4349363"/>
                        </a:xfrm>
                      </p:grpSpPr>
                      <p:cxnSp>
                        <p:nvCxnSpPr>
                          <p:cNvPr id="34" name="Straight Connector 33">
                            <a:extLst>
                              <a:ext uri="{FF2B5EF4-FFF2-40B4-BE49-F238E27FC236}">
                                <a16:creationId xmlns:a16="http://schemas.microsoft.com/office/drawing/2014/main" id="{F70651FB-4A5E-4C8C-9BA6-D7A2B5973EDF}"/>
                              </a:ext>
                            </a:extLst>
                          </p:cNvPr>
                          <p:cNvCxnSpPr>
                            <a:cxnSpLocks noChangeShapeType="1"/>
                          </p:cNvCxnSpPr>
                          <p:nvPr/>
                        </p:nvCxnSpPr>
                        <p:spPr bwMode="auto">
                          <a:xfrm>
                            <a:off x="2489046" y="2611227"/>
                            <a:ext cx="31600" cy="170104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nvGrpSpPr>
                          <p:cNvPr id="35" name="Group 34">
                            <a:extLst>
                              <a:ext uri="{FF2B5EF4-FFF2-40B4-BE49-F238E27FC236}">
                                <a16:creationId xmlns:a16="http://schemas.microsoft.com/office/drawing/2014/main" id="{1E20E755-9362-4CCC-923F-6688803AF4A8}"/>
                              </a:ext>
                            </a:extLst>
                          </p:cNvPr>
                          <p:cNvGrpSpPr/>
                          <p:nvPr/>
                        </p:nvGrpSpPr>
                        <p:grpSpPr>
                          <a:xfrm>
                            <a:off x="0" y="0"/>
                            <a:ext cx="4603805" cy="4349363"/>
                            <a:chOff x="0" y="0"/>
                            <a:chExt cx="4603805" cy="4349363"/>
                          </a:xfrm>
                        </p:grpSpPr>
                        <p:cxnSp>
                          <p:nvCxnSpPr>
                            <p:cNvPr id="37" name="Straight Connector 36">
                              <a:extLst>
                                <a:ext uri="{FF2B5EF4-FFF2-40B4-BE49-F238E27FC236}">
                                  <a16:creationId xmlns:a16="http://schemas.microsoft.com/office/drawing/2014/main" id="{385C2D6D-4026-4702-ADFC-851D8F1AB680}"/>
                                </a:ext>
                              </a:extLst>
                            </p:cNvPr>
                            <p:cNvCxnSpPr>
                              <a:cxnSpLocks noChangeShapeType="1"/>
                            </p:cNvCxnSpPr>
                            <p:nvPr/>
                          </p:nvCxnSpPr>
                          <p:spPr bwMode="auto">
                            <a:xfrm>
                              <a:off x="31805" y="0"/>
                              <a:ext cx="0" cy="4343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38" name="Straight Connector 37">
                              <a:extLst>
                                <a:ext uri="{FF2B5EF4-FFF2-40B4-BE49-F238E27FC236}">
                                  <a16:creationId xmlns:a16="http://schemas.microsoft.com/office/drawing/2014/main" id="{7A5AB7F0-9EF6-49FA-B30C-69FE2FEC0F0D}"/>
                                </a:ext>
                              </a:extLst>
                            </p:cNvPr>
                            <p:cNvCxnSpPr>
                              <a:cxnSpLocks noChangeShapeType="1"/>
                            </p:cNvCxnSpPr>
                            <p:nvPr/>
                          </p:nvCxnSpPr>
                          <p:spPr bwMode="auto">
                            <a:xfrm>
                              <a:off x="31805" y="4349363"/>
                              <a:ext cx="45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39" name="Straight Connector 38">
                              <a:extLst>
                                <a:ext uri="{FF2B5EF4-FFF2-40B4-BE49-F238E27FC236}">
                                  <a16:creationId xmlns:a16="http://schemas.microsoft.com/office/drawing/2014/main" id="{CD6C5650-2B20-4576-A66D-2C200D83BFD4}"/>
                                </a:ext>
                              </a:extLst>
                            </p:cNvPr>
                            <p:cNvCxnSpPr>
                              <a:cxnSpLocks noChangeShapeType="1"/>
                            </p:cNvCxnSpPr>
                            <p:nvPr/>
                          </p:nvCxnSpPr>
                          <p:spPr bwMode="auto">
                            <a:xfrm>
                              <a:off x="47709" y="3926950"/>
                              <a:ext cx="4060861" cy="762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0" name="Straight Connector 39">
                              <a:extLst>
                                <a:ext uri="{FF2B5EF4-FFF2-40B4-BE49-F238E27FC236}">
                                  <a16:creationId xmlns:a16="http://schemas.microsoft.com/office/drawing/2014/main" id="{88207ED9-D9D7-481E-993D-8CE2101D65BB}"/>
                                </a:ext>
                              </a:extLst>
                            </p:cNvPr>
                            <p:cNvCxnSpPr>
                              <a:cxnSpLocks noChangeShapeType="1"/>
                            </p:cNvCxnSpPr>
                            <p:nvPr/>
                          </p:nvCxnSpPr>
                          <p:spPr bwMode="auto">
                            <a:xfrm flipH="1" flipV="1">
                              <a:off x="2" y="2600075"/>
                              <a:ext cx="2489044" cy="519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1" name="Straight Connector 40">
                              <a:extLst>
                                <a:ext uri="{FF2B5EF4-FFF2-40B4-BE49-F238E27FC236}">
                                  <a16:creationId xmlns:a16="http://schemas.microsoft.com/office/drawing/2014/main" id="{4F3F32BC-DCF7-472E-89B4-574E5F481E2A}"/>
                                </a:ext>
                              </a:extLst>
                            </p:cNvPr>
                            <p:cNvCxnSpPr>
                              <a:cxnSpLocks noChangeShapeType="1"/>
                            </p:cNvCxnSpPr>
                            <p:nvPr/>
                          </p:nvCxnSpPr>
                          <p:spPr bwMode="auto">
                            <a:xfrm flipH="1">
                              <a:off x="0" y="2242268"/>
                              <a:ext cx="20574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cxnSp>
                        <p:nvCxnSpPr>
                          <p:cNvPr id="36" name="Straight Connector 35">
                            <a:extLst>
                              <a:ext uri="{FF2B5EF4-FFF2-40B4-BE49-F238E27FC236}">
                                <a16:creationId xmlns:a16="http://schemas.microsoft.com/office/drawing/2014/main" id="{1B7A3BF8-9966-4170-B99D-FA2317D3C9EE}"/>
                              </a:ext>
                            </a:extLst>
                          </p:cNvPr>
                          <p:cNvCxnSpPr>
                            <a:cxnSpLocks noChangeShapeType="1"/>
                          </p:cNvCxnSpPr>
                          <p:nvPr/>
                        </p:nvCxnSpPr>
                        <p:spPr bwMode="auto">
                          <a:xfrm>
                            <a:off x="2043485" y="2242268"/>
                            <a:ext cx="7951" cy="21001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grpSp>
                  <p:grpSp>
                    <p:nvGrpSpPr>
                      <p:cNvPr id="11" name="Group 10">
                        <a:extLst>
                          <a:ext uri="{FF2B5EF4-FFF2-40B4-BE49-F238E27FC236}">
                            <a16:creationId xmlns:a16="http://schemas.microsoft.com/office/drawing/2014/main" id="{8D55ED15-727A-408D-BD5E-A817A2B46A4E}"/>
                          </a:ext>
                        </a:extLst>
                      </p:cNvPr>
                      <p:cNvGrpSpPr/>
                      <p:nvPr/>
                    </p:nvGrpSpPr>
                    <p:grpSpPr>
                      <a:xfrm>
                        <a:off x="-112929" y="1717482"/>
                        <a:ext cx="5799437" cy="3161044"/>
                        <a:chOff x="-112929" y="1057524"/>
                        <a:chExt cx="5799437" cy="3161044"/>
                      </a:xfrm>
                    </p:grpSpPr>
                    <p:grpSp>
                      <p:nvGrpSpPr>
                        <p:cNvPr id="12" name="Group 11">
                          <a:extLst>
                            <a:ext uri="{FF2B5EF4-FFF2-40B4-BE49-F238E27FC236}">
                              <a16:creationId xmlns:a16="http://schemas.microsoft.com/office/drawing/2014/main" id="{1B64856E-C1D5-4EA1-8736-4616B3D75525}"/>
                            </a:ext>
                          </a:extLst>
                        </p:cNvPr>
                        <p:cNvGrpSpPr/>
                        <p:nvPr/>
                      </p:nvGrpSpPr>
                      <p:grpSpPr>
                        <a:xfrm>
                          <a:off x="1177123" y="1057524"/>
                          <a:ext cx="4509385" cy="1757566"/>
                          <a:chOff x="330" y="1057524"/>
                          <a:chExt cx="4509385" cy="1757566"/>
                        </a:xfrm>
                      </p:grpSpPr>
                      <p:sp>
                        <p:nvSpPr>
                          <p:cNvPr id="27" name="Text Box 103">
                            <a:extLst>
                              <a:ext uri="{FF2B5EF4-FFF2-40B4-BE49-F238E27FC236}">
                                <a16:creationId xmlns:a16="http://schemas.microsoft.com/office/drawing/2014/main" id="{04428DBB-EBD0-48FA-B620-46603CC157FE}"/>
                              </a:ext>
                            </a:extLst>
                          </p:cNvPr>
                          <p:cNvSpPr txBox="1">
                            <a:spLocks noChangeArrowheads="1"/>
                          </p:cNvSpPr>
                          <p:nvPr/>
                        </p:nvSpPr>
                        <p:spPr bwMode="auto">
                          <a:xfrm>
                            <a:off x="2345635" y="1868557"/>
                            <a:ext cx="2164080"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L = $90 x 1.2 = $108</a:t>
                            </a:r>
                            <a:endParaRPr lang="en-US" sz="1200" dirty="0">
                              <a:effectLst/>
                              <a:latin typeface="Times New Roman" panose="02020603050405020304" pitchFamily="18" charset="0"/>
                              <a:ea typeface="Times New Roman" panose="02020603050405020304" pitchFamily="18" charset="0"/>
                            </a:endParaRPr>
                          </a:p>
                        </p:txBody>
                      </p:sp>
                      <p:sp>
                        <p:nvSpPr>
                          <p:cNvPr id="28" name="Text Box 46">
                            <a:extLst>
                              <a:ext uri="{FF2B5EF4-FFF2-40B4-BE49-F238E27FC236}">
                                <a16:creationId xmlns:a16="http://schemas.microsoft.com/office/drawing/2014/main" id="{FF4BB644-168E-47CF-9655-FC5FFF7C9DED}"/>
                              </a:ext>
                            </a:extLst>
                          </p:cNvPr>
                          <p:cNvSpPr txBox="1">
                            <a:spLocks noChangeArrowheads="1"/>
                          </p:cNvSpPr>
                          <p:nvPr/>
                        </p:nvSpPr>
                        <p:spPr bwMode="auto">
                          <a:xfrm>
                            <a:off x="1470991" y="1057524"/>
                            <a:ext cx="2164080"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G = $1 x 98.8 = $98.80</a:t>
                            </a:r>
                            <a:endParaRPr lang="en-US" sz="1200" dirty="0">
                              <a:effectLst/>
                              <a:latin typeface="Times New Roman" panose="02020603050405020304" pitchFamily="18" charset="0"/>
                              <a:ea typeface="Times New Roman" panose="02020603050405020304" pitchFamily="18" charset="0"/>
                            </a:endParaRPr>
                          </a:p>
                        </p:txBody>
                      </p:sp>
                      <p:sp>
                        <p:nvSpPr>
                          <p:cNvPr id="29" name="Text Box 43">
                            <a:extLst>
                              <a:ext uri="{FF2B5EF4-FFF2-40B4-BE49-F238E27FC236}">
                                <a16:creationId xmlns:a16="http://schemas.microsoft.com/office/drawing/2014/main" id="{BE960BB6-4604-4B75-84AE-2AC0812F8070}"/>
                              </a:ext>
                            </a:extLst>
                          </p:cNvPr>
                          <p:cNvSpPr txBox="1">
                            <a:spLocks noChangeArrowheads="1"/>
                          </p:cNvSpPr>
                          <p:nvPr/>
                        </p:nvSpPr>
                        <p:spPr bwMode="auto">
                          <a:xfrm>
                            <a:off x="1411501" y="2472190"/>
                            <a:ext cx="603885"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Loss </a:t>
                            </a:r>
                            <a:endParaRPr lang="en-US" sz="1200" dirty="0">
                              <a:effectLst/>
                              <a:latin typeface="Times New Roman" panose="02020603050405020304" pitchFamily="18" charset="0"/>
                              <a:ea typeface="Times New Roman" panose="02020603050405020304" pitchFamily="18" charset="0"/>
                            </a:endParaRPr>
                          </a:p>
                        </p:txBody>
                      </p:sp>
                      <p:sp>
                        <p:nvSpPr>
                          <p:cNvPr id="31" name="Text Box 102">
                            <a:extLst>
                              <a:ext uri="{FF2B5EF4-FFF2-40B4-BE49-F238E27FC236}">
                                <a16:creationId xmlns:a16="http://schemas.microsoft.com/office/drawing/2014/main" id="{B2319DF3-DDB2-44D9-96D3-5A1DCAAE6254}"/>
                              </a:ext>
                            </a:extLst>
                          </p:cNvPr>
                          <p:cNvSpPr txBox="1">
                            <a:spLocks noChangeArrowheads="1"/>
                          </p:cNvSpPr>
                          <p:nvPr/>
                        </p:nvSpPr>
                        <p:spPr bwMode="auto">
                          <a:xfrm>
                            <a:off x="330" y="1608186"/>
                            <a:ext cx="922020"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Gain</a:t>
                            </a:r>
                            <a:endParaRPr lang="en-US" sz="1200" dirty="0">
                              <a:effectLst/>
                              <a:latin typeface="Times New Roman" panose="02020603050405020304" pitchFamily="18" charset="0"/>
                              <a:ea typeface="Times New Roman" panose="02020603050405020304" pitchFamily="18" charset="0"/>
                            </a:endParaRPr>
                          </a:p>
                        </p:txBody>
                      </p:sp>
                    </p:grpSp>
                    <p:grpSp>
                      <p:nvGrpSpPr>
                        <p:cNvPr id="13" name="Group 12">
                          <a:extLst>
                            <a:ext uri="{FF2B5EF4-FFF2-40B4-BE49-F238E27FC236}">
                              <a16:creationId xmlns:a16="http://schemas.microsoft.com/office/drawing/2014/main" id="{F0B9FF5F-B90B-4664-96D6-293DA9C0856C}"/>
                            </a:ext>
                          </a:extLst>
                        </p:cNvPr>
                        <p:cNvGrpSpPr/>
                        <p:nvPr/>
                      </p:nvGrpSpPr>
                      <p:grpSpPr>
                        <a:xfrm>
                          <a:off x="-112929" y="1423284"/>
                          <a:ext cx="895028" cy="2094753"/>
                          <a:chOff x="-112929" y="0"/>
                          <a:chExt cx="895028" cy="2094753"/>
                        </a:xfrm>
                      </p:grpSpPr>
                      <p:sp>
                        <p:nvSpPr>
                          <p:cNvPr id="22" name="Text Box 106">
                            <a:extLst>
                              <a:ext uri="{FF2B5EF4-FFF2-40B4-BE49-F238E27FC236}">
                                <a16:creationId xmlns:a16="http://schemas.microsoft.com/office/drawing/2014/main" id="{60AE4A4C-AC9E-42C1-8D95-711A05083CDD}"/>
                              </a:ext>
                            </a:extLst>
                          </p:cNvPr>
                          <p:cNvSpPr txBox="1"/>
                          <p:nvPr/>
                        </p:nvSpPr>
                        <p:spPr>
                          <a:xfrm>
                            <a:off x="-112929" y="10462"/>
                            <a:ext cx="822260" cy="41338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$201</a:t>
                            </a:r>
                          </a:p>
                        </p:txBody>
                      </p:sp>
                      <p:sp>
                        <p:nvSpPr>
                          <p:cNvPr id="23" name="Text Box 107">
                            <a:extLst>
                              <a:ext uri="{FF2B5EF4-FFF2-40B4-BE49-F238E27FC236}">
                                <a16:creationId xmlns:a16="http://schemas.microsoft.com/office/drawing/2014/main" id="{E6643CB2-97AA-45E2-8C0E-ED5EA14157D7}"/>
                              </a:ext>
                            </a:extLst>
                          </p:cNvPr>
                          <p:cNvSpPr txBox="1"/>
                          <p:nvPr/>
                        </p:nvSpPr>
                        <p:spPr>
                          <a:xfrm>
                            <a:off x="-27830" y="365764"/>
                            <a:ext cx="516835" cy="41346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a:t>
                            </a:r>
                            <a:r>
                              <a:rPr lang="en-US" sz="1200" dirty="0">
                                <a:latin typeface="Times New Roman" panose="02020603050405020304" pitchFamily="18" charset="0"/>
                                <a:ea typeface="Times New Roman" panose="02020603050405020304" pitchFamily="18" charset="0"/>
                              </a:rPr>
                              <a:t>20</a:t>
                            </a:r>
                            <a:r>
                              <a:rPr lang="en-US" sz="1200" dirty="0">
                                <a:effectLst/>
                                <a:latin typeface="Times New Roman" panose="02020603050405020304" pitchFamily="18" charset="0"/>
                                <a:ea typeface="Times New Roman" panose="02020603050405020304" pitchFamily="18" charset="0"/>
                              </a:rPr>
                              <a:t>0</a:t>
                            </a:r>
                          </a:p>
                        </p:txBody>
                      </p:sp>
                      <p:sp>
                        <p:nvSpPr>
                          <p:cNvPr id="24" name="Text Box 108">
                            <a:extLst>
                              <a:ext uri="{FF2B5EF4-FFF2-40B4-BE49-F238E27FC236}">
                                <a16:creationId xmlns:a16="http://schemas.microsoft.com/office/drawing/2014/main" id="{0737A3BA-9518-442B-9601-E32B1B16EAE9}"/>
                              </a:ext>
                            </a:extLst>
                          </p:cNvPr>
                          <p:cNvSpPr txBox="1"/>
                          <p:nvPr/>
                        </p:nvSpPr>
                        <p:spPr>
                          <a:xfrm>
                            <a:off x="183818" y="1681368"/>
                            <a:ext cx="516255" cy="41338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$110</a:t>
                            </a:r>
                          </a:p>
                        </p:txBody>
                      </p:sp>
                      <p:sp>
                        <p:nvSpPr>
                          <p:cNvPr id="25" name="Text Box 109">
                            <a:extLst>
                              <a:ext uri="{FF2B5EF4-FFF2-40B4-BE49-F238E27FC236}">
                                <a16:creationId xmlns:a16="http://schemas.microsoft.com/office/drawing/2014/main" id="{7291DA9A-4B52-4A01-88B7-8A210B6AB35A}"/>
                              </a:ext>
                            </a:extLst>
                          </p:cNvPr>
                          <p:cNvSpPr txBox="1"/>
                          <p:nvPr/>
                        </p:nvSpPr>
                        <p:spPr>
                          <a:xfrm>
                            <a:off x="274376" y="0"/>
                            <a:ext cx="429260" cy="3733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P</a:t>
                            </a:r>
                            <a:r>
                              <a:rPr lang="en-US" sz="1200" b="1" baseline="-25000" dirty="0">
                                <a:effectLst/>
                                <a:latin typeface="Times New Roman" panose="02020603050405020304" pitchFamily="18" charset="0"/>
                                <a:ea typeface="Times New Roman" panose="02020603050405020304" pitchFamily="18" charset="0"/>
                              </a:rPr>
                              <a:t>5</a:t>
                            </a:r>
                            <a:endParaRPr lang="en-US" sz="1200" baseline="-25000" dirty="0">
                              <a:effectLst/>
                              <a:latin typeface="Times New Roman" panose="02020603050405020304" pitchFamily="18" charset="0"/>
                              <a:ea typeface="Times New Roman" panose="02020603050405020304" pitchFamily="18" charset="0"/>
                            </a:endParaRPr>
                          </a:p>
                        </p:txBody>
                      </p:sp>
                      <p:sp>
                        <p:nvSpPr>
                          <p:cNvPr id="26" name="Text Box 110">
                            <a:extLst>
                              <a:ext uri="{FF2B5EF4-FFF2-40B4-BE49-F238E27FC236}">
                                <a16:creationId xmlns:a16="http://schemas.microsoft.com/office/drawing/2014/main" id="{87A81C01-25C5-4397-B04F-2FF640189041}"/>
                              </a:ext>
                            </a:extLst>
                          </p:cNvPr>
                          <p:cNvSpPr txBox="1"/>
                          <p:nvPr/>
                        </p:nvSpPr>
                        <p:spPr>
                          <a:xfrm>
                            <a:off x="352729" y="380338"/>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latin typeface="Times New Roman" panose="02020603050405020304" pitchFamily="18" charset="0"/>
                                <a:ea typeface="Times New Roman" panose="02020603050405020304" pitchFamily="18" charset="0"/>
                              </a:rPr>
                              <a:t>P</a:t>
                            </a:r>
                            <a:r>
                              <a:rPr lang="en-US" sz="1200" b="1" baseline="-25000" dirty="0">
                                <a:latin typeface="Times New Roman" panose="02020603050405020304" pitchFamily="18" charset="0"/>
                                <a:ea typeface="Times New Roman" panose="02020603050405020304" pitchFamily="18" charset="0"/>
                              </a:rPr>
                              <a:t>3</a:t>
                            </a:r>
                            <a:endParaRPr lang="en-US" sz="1200" baseline="-25000" dirty="0">
                              <a:effectLst/>
                              <a:latin typeface="Times New Roman" panose="02020603050405020304" pitchFamily="18" charset="0"/>
                              <a:ea typeface="Times New Roman" panose="02020603050405020304" pitchFamily="18" charset="0"/>
                            </a:endParaRPr>
                          </a:p>
                        </p:txBody>
                      </p:sp>
                    </p:grpSp>
                    <p:grpSp>
                      <p:nvGrpSpPr>
                        <p:cNvPr id="14" name="Group 13">
                          <a:extLst>
                            <a:ext uri="{FF2B5EF4-FFF2-40B4-BE49-F238E27FC236}">
                              <a16:creationId xmlns:a16="http://schemas.microsoft.com/office/drawing/2014/main" id="{6B0569E8-C44F-4A86-9F41-3C4C0C5C1E7A}"/>
                            </a:ext>
                          </a:extLst>
                        </p:cNvPr>
                        <p:cNvGrpSpPr/>
                        <p:nvPr/>
                      </p:nvGrpSpPr>
                      <p:grpSpPr>
                        <a:xfrm>
                          <a:off x="2490782" y="3633745"/>
                          <a:ext cx="1707258" cy="584823"/>
                          <a:chOff x="57683" y="7950"/>
                          <a:chExt cx="1707258" cy="584823"/>
                        </a:xfrm>
                      </p:grpSpPr>
                      <p:sp>
                        <p:nvSpPr>
                          <p:cNvPr id="15" name="Text Box 112">
                            <a:extLst>
                              <a:ext uri="{FF2B5EF4-FFF2-40B4-BE49-F238E27FC236}">
                                <a16:creationId xmlns:a16="http://schemas.microsoft.com/office/drawing/2014/main" id="{2272BADB-E326-4FA2-A445-83C75BD9226B}"/>
                              </a:ext>
                            </a:extLst>
                          </p:cNvPr>
                          <p:cNvSpPr txBox="1"/>
                          <p:nvPr/>
                        </p:nvSpPr>
                        <p:spPr>
                          <a:xfrm>
                            <a:off x="63610" y="7950"/>
                            <a:ext cx="429370" cy="37371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Q</a:t>
                            </a:r>
                            <a:r>
                              <a:rPr lang="en-US" sz="1200" b="1" baseline="-25000">
                                <a:effectLst/>
                                <a:latin typeface="Times New Roman" panose="02020603050405020304" pitchFamily="18" charset="0"/>
                                <a:ea typeface="Times New Roman" panose="02020603050405020304" pitchFamily="18" charset="0"/>
                              </a:rPr>
                              <a:t>2</a:t>
                            </a:r>
                            <a:endParaRPr lang="en-US" sz="1200">
                              <a:effectLst/>
                              <a:latin typeface="Times New Roman" panose="02020603050405020304" pitchFamily="18" charset="0"/>
                              <a:ea typeface="Times New Roman" panose="02020603050405020304" pitchFamily="18" charset="0"/>
                            </a:endParaRPr>
                          </a:p>
                        </p:txBody>
                      </p:sp>
                      <p:sp>
                        <p:nvSpPr>
                          <p:cNvPr id="16" name="Text Box 113">
                            <a:extLst>
                              <a:ext uri="{FF2B5EF4-FFF2-40B4-BE49-F238E27FC236}">
                                <a16:creationId xmlns:a16="http://schemas.microsoft.com/office/drawing/2014/main" id="{D580FD42-B70C-4D53-820E-9B525680DFE0}"/>
                              </a:ext>
                            </a:extLst>
                          </p:cNvPr>
                          <p:cNvSpPr txBox="1"/>
                          <p:nvPr/>
                        </p:nvSpPr>
                        <p:spPr>
                          <a:xfrm>
                            <a:off x="566318" y="63609"/>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latin typeface="Times New Roman" panose="02020603050405020304" pitchFamily="18" charset="0"/>
                                <a:ea typeface="Times New Roman" panose="02020603050405020304" pitchFamily="18" charset="0"/>
                              </a:rPr>
                              <a:t>Q*</a:t>
                            </a:r>
                            <a:endParaRPr lang="en-US" sz="1200" dirty="0">
                              <a:effectLst/>
                              <a:latin typeface="Times New Roman" panose="02020603050405020304" pitchFamily="18" charset="0"/>
                              <a:ea typeface="Times New Roman" panose="02020603050405020304" pitchFamily="18" charset="0"/>
                            </a:endParaRPr>
                          </a:p>
                        </p:txBody>
                      </p:sp>
                      <p:sp>
                        <p:nvSpPr>
                          <p:cNvPr id="17" name="Text Box 114">
                            <a:extLst>
                              <a:ext uri="{FF2B5EF4-FFF2-40B4-BE49-F238E27FC236}">
                                <a16:creationId xmlns:a16="http://schemas.microsoft.com/office/drawing/2014/main" id="{428EE583-4D6A-4585-BB0B-0077F9BBF3D1}"/>
                              </a:ext>
                            </a:extLst>
                          </p:cNvPr>
                          <p:cNvSpPr txBox="1"/>
                          <p:nvPr/>
                        </p:nvSpPr>
                        <p:spPr>
                          <a:xfrm>
                            <a:off x="1304014" y="15903"/>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endParaRPr lang="en-US" sz="1200" dirty="0">
                              <a:effectLst/>
                              <a:latin typeface="Times New Roman" panose="02020603050405020304" pitchFamily="18" charset="0"/>
                              <a:ea typeface="Times New Roman" panose="02020603050405020304" pitchFamily="18" charset="0"/>
                            </a:endParaRPr>
                          </a:p>
                        </p:txBody>
                      </p:sp>
                      <p:grpSp>
                        <p:nvGrpSpPr>
                          <p:cNvPr id="18" name="Group 17">
                            <a:extLst>
                              <a:ext uri="{FF2B5EF4-FFF2-40B4-BE49-F238E27FC236}">
                                <a16:creationId xmlns:a16="http://schemas.microsoft.com/office/drawing/2014/main" id="{1477F35F-A7D1-4496-A7CF-9976AB3B43AA}"/>
                              </a:ext>
                            </a:extLst>
                          </p:cNvPr>
                          <p:cNvGrpSpPr/>
                          <p:nvPr/>
                        </p:nvGrpSpPr>
                        <p:grpSpPr>
                          <a:xfrm>
                            <a:off x="57683" y="190831"/>
                            <a:ext cx="1707258" cy="401942"/>
                            <a:chOff x="57683" y="23854"/>
                            <a:chExt cx="1707258" cy="401942"/>
                          </a:xfrm>
                        </p:grpSpPr>
                        <p:sp>
                          <p:nvSpPr>
                            <p:cNvPr id="19" name="Text Box 115">
                              <a:extLst>
                                <a:ext uri="{FF2B5EF4-FFF2-40B4-BE49-F238E27FC236}">
                                  <a16:creationId xmlns:a16="http://schemas.microsoft.com/office/drawing/2014/main" id="{7DD3A715-4A40-4C00-9EFC-61A7F88AAEDF}"/>
                                </a:ext>
                              </a:extLst>
                            </p:cNvPr>
                            <p:cNvSpPr txBox="1"/>
                            <p:nvPr/>
                          </p:nvSpPr>
                          <p:spPr>
                            <a:xfrm>
                              <a:off x="57683" y="115916"/>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solidFill>
                                    <a:srgbClr val="C00000"/>
                                  </a:solidFill>
                                  <a:latin typeface="Times New Roman" panose="02020603050405020304" pitchFamily="18" charset="0"/>
                                  <a:ea typeface="Times New Roman" panose="02020603050405020304" pitchFamily="18" charset="0"/>
                                </a:rPr>
                                <a:t>98.8</a:t>
                              </a:r>
                              <a:endParaRPr lang="en-US" sz="1200" b="1" dirty="0">
                                <a:solidFill>
                                  <a:srgbClr val="C00000"/>
                                </a:solidFill>
                                <a:effectLst/>
                                <a:latin typeface="Times New Roman" panose="02020603050405020304" pitchFamily="18" charset="0"/>
                                <a:ea typeface="Times New Roman" panose="02020603050405020304" pitchFamily="18" charset="0"/>
                              </a:endParaRPr>
                            </a:p>
                          </p:txBody>
                        </p:sp>
                        <p:sp>
                          <p:nvSpPr>
                            <p:cNvPr id="20" name="Text Box 116">
                              <a:extLst>
                                <a:ext uri="{FF2B5EF4-FFF2-40B4-BE49-F238E27FC236}">
                                  <a16:creationId xmlns:a16="http://schemas.microsoft.com/office/drawing/2014/main" id="{786815B0-7B69-494D-9222-928A1497021D}"/>
                                </a:ext>
                              </a:extLst>
                            </p:cNvPr>
                            <p:cNvSpPr txBox="1"/>
                            <p:nvPr/>
                          </p:nvSpPr>
                          <p:spPr>
                            <a:xfrm>
                              <a:off x="497204" y="115916"/>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100</a:t>
                              </a:r>
                            </a:p>
                          </p:txBody>
                        </p:sp>
                        <p:sp>
                          <p:nvSpPr>
                            <p:cNvPr id="21" name="Text Box 117">
                              <a:extLst>
                                <a:ext uri="{FF2B5EF4-FFF2-40B4-BE49-F238E27FC236}">
                                  <a16:creationId xmlns:a16="http://schemas.microsoft.com/office/drawing/2014/main" id="{DF489BCC-ADF0-428B-8C60-ED64A0507D7C}"/>
                                </a:ext>
                              </a:extLst>
                            </p:cNvPr>
                            <p:cNvSpPr txBox="1"/>
                            <p:nvPr/>
                          </p:nvSpPr>
                          <p:spPr>
                            <a:xfrm>
                              <a:off x="1256306" y="23854"/>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endParaRPr lang="en-US" sz="1200" dirty="0">
                                <a:effectLst/>
                                <a:latin typeface="Times New Roman" panose="02020603050405020304" pitchFamily="18" charset="0"/>
                                <a:ea typeface="Times New Roman" panose="02020603050405020304" pitchFamily="18" charset="0"/>
                              </a:endParaRPr>
                            </a:p>
                          </p:txBody>
                        </p:sp>
                      </p:grpSp>
                    </p:grpSp>
                  </p:grpSp>
                </p:grpSp>
                <p:sp>
                  <p:nvSpPr>
                    <p:cNvPr id="9" name="Text Box 118">
                      <a:extLst>
                        <a:ext uri="{FF2B5EF4-FFF2-40B4-BE49-F238E27FC236}">
                          <a16:creationId xmlns:a16="http://schemas.microsoft.com/office/drawing/2014/main" id="{DDCFDB08-536E-4BD3-B6AB-DFD172BBDD9D}"/>
                        </a:ext>
                      </a:extLst>
                    </p:cNvPr>
                    <p:cNvSpPr txBox="1"/>
                    <p:nvPr/>
                  </p:nvSpPr>
                  <p:spPr>
                    <a:xfrm>
                      <a:off x="4716845" y="3728385"/>
                      <a:ext cx="413385" cy="38925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C</a:t>
                      </a:r>
                      <a:endParaRPr lang="en-US" sz="1200" dirty="0">
                        <a:effectLst/>
                        <a:latin typeface="Times New Roman" panose="02020603050405020304" pitchFamily="18" charset="0"/>
                        <a:ea typeface="Times New Roman" panose="02020603050405020304" pitchFamily="18" charset="0"/>
                      </a:endParaRPr>
                    </a:p>
                  </p:txBody>
                </p:sp>
              </p:grpSp>
            </p:grpSp>
            <p:cxnSp>
              <p:nvCxnSpPr>
                <p:cNvPr id="5" name="Straight Arrow Connector 4">
                  <a:extLst>
                    <a:ext uri="{FF2B5EF4-FFF2-40B4-BE49-F238E27FC236}">
                      <a16:creationId xmlns:a16="http://schemas.microsoft.com/office/drawing/2014/main" id="{70530C40-4E78-4936-A3BE-BD680FDC8151}"/>
                    </a:ext>
                  </a:extLst>
                </p:cNvPr>
                <p:cNvCxnSpPr/>
                <p:nvPr/>
              </p:nvCxnSpPr>
              <p:spPr>
                <a:xfrm flipH="1">
                  <a:off x="3156668" y="2775005"/>
                  <a:ext cx="564542" cy="42937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grpSp>
      <p:sp>
        <p:nvSpPr>
          <p:cNvPr id="42" name="Oval 41">
            <a:extLst>
              <a:ext uri="{FF2B5EF4-FFF2-40B4-BE49-F238E27FC236}">
                <a16:creationId xmlns:a16="http://schemas.microsoft.com/office/drawing/2014/main" id="{36E37F9D-F904-4E32-8313-145F7279AA9A}"/>
              </a:ext>
            </a:extLst>
          </p:cNvPr>
          <p:cNvSpPr>
            <a:spLocks noChangeArrowheads="1"/>
          </p:cNvSpPr>
          <p:nvPr/>
        </p:nvSpPr>
        <p:spPr bwMode="auto">
          <a:xfrm>
            <a:off x="304691" y="2555249"/>
            <a:ext cx="2327185" cy="1509878"/>
          </a:xfrm>
          <a:prstGeom prst="ellipse">
            <a:avLst/>
          </a:prstGeom>
          <a:solidFill>
            <a:srgbClr val="FFFF00"/>
          </a:solidFill>
          <a:ln w="38100">
            <a:solidFill>
              <a:srgbClr val="4A7EBB"/>
            </a:solidFill>
            <a:round/>
            <a:headEnd/>
            <a:tailEnd/>
          </a:ln>
          <a:effectLst>
            <a:outerShdw blurRad="40000" dist="23000" dir="5400000" rotWithShape="0">
              <a:srgbClr val="FFFFFF">
                <a:alpha val="34999"/>
              </a:srgbClr>
            </a:outerShdw>
          </a:effectLst>
        </p:spPr>
        <p:txBody>
          <a:bodyPr rot="0" vert="horz" wrap="square" lIns="91440" tIns="45720" rIns="91440" bIns="45720" anchor="ctr" anchorCtr="0" upright="1">
            <a:noAutofit/>
          </a:bodyPr>
          <a:lstStyle/>
          <a:p>
            <a:pPr marL="0" marR="0" algn="ctr">
              <a:spcBef>
                <a:spcPts val="0"/>
              </a:spcBef>
              <a:spcAft>
                <a:spcPts val="0"/>
              </a:spcAft>
            </a:pPr>
            <a:r>
              <a:rPr lang="en-US" sz="1600" b="1" dirty="0">
                <a:solidFill>
                  <a:srgbClr val="C00000"/>
                </a:solidFill>
                <a:latin typeface="Times New Roman" panose="02020603050405020304" pitchFamily="18" charset="0"/>
                <a:ea typeface="Times New Roman" panose="02020603050405020304" pitchFamily="18" charset="0"/>
              </a:rPr>
              <a:t>That is, suppose </a:t>
            </a:r>
            <a:r>
              <a:rPr lang="en-US" sz="1600" b="1" dirty="0">
                <a:solidFill>
                  <a:srgbClr val="C00000"/>
                </a:solidFill>
                <a:effectLst/>
                <a:latin typeface="Times New Roman" panose="02020603050405020304" pitchFamily="18" charset="0"/>
                <a:ea typeface="Times New Roman" panose="02020603050405020304" pitchFamily="18" charset="0"/>
              </a:rPr>
              <a:t>$200 is Top of the Profit Hill in </a:t>
            </a:r>
            <a:br>
              <a:rPr lang="en-US" sz="1600" b="1" dirty="0">
                <a:solidFill>
                  <a:srgbClr val="C00000"/>
                </a:solidFill>
                <a:effectLst/>
                <a:latin typeface="Times New Roman" panose="02020603050405020304" pitchFamily="18" charset="0"/>
                <a:ea typeface="Times New Roman" panose="02020603050405020304" pitchFamily="18" charset="0"/>
              </a:rPr>
            </a:br>
            <a:r>
              <a:rPr lang="en-US" sz="1600" b="1" dirty="0">
                <a:solidFill>
                  <a:srgbClr val="C00000"/>
                </a:solidFill>
                <a:effectLst/>
                <a:latin typeface="Times New Roman" panose="02020603050405020304" pitchFamily="18" charset="0"/>
                <a:ea typeface="Times New Roman" panose="02020603050405020304" pitchFamily="18" charset="0"/>
              </a:rPr>
              <a:t>Figure 1</a:t>
            </a:r>
            <a:endParaRPr lang="en-US" sz="1600" dirty="0">
              <a:solidFill>
                <a:srgbClr val="C00000"/>
              </a:solidFill>
              <a:effectLst/>
              <a:latin typeface="Times New Roman" panose="02020603050405020304" pitchFamily="18" charset="0"/>
              <a:ea typeface="Times New Roman" panose="02020603050405020304" pitchFamily="18" charset="0"/>
            </a:endParaRPr>
          </a:p>
        </p:txBody>
      </p:sp>
      <p:sp>
        <p:nvSpPr>
          <p:cNvPr id="43" name="Title 1">
            <a:extLst>
              <a:ext uri="{FF2B5EF4-FFF2-40B4-BE49-F238E27FC236}">
                <a16:creationId xmlns:a16="http://schemas.microsoft.com/office/drawing/2014/main" id="{C6B33B1B-E821-4878-BE92-4BF4F78531D2}"/>
              </a:ext>
            </a:extLst>
          </p:cNvPr>
          <p:cNvSpPr txBox="1">
            <a:spLocks/>
          </p:cNvSpPr>
          <p:nvPr/>
        </p:nvSpPr>
        <p:spPr>
          <a:xfrm>
            <a:off x="431174" y="48760"/>
            <a:ext cx="11349863" cy="1325563"/>
          </a:xfrm>
          <a:prstGeom prst="rect">
            <a:avLst/>
          </a:prstGeom>
        </p:spPr>
        <p:txBody>
          <a:bodyP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t>Figure 5: If $200 is the Profit-Max Price Level, a “Very Small” Price Increase Only Reduces Profits by a “Very Small” Amount: </a:t>
            </a:r>
            <a:br>
              <a:rPr lang="en-US" sz="3200" dirty="0"/>
            </a:br>
            <a:r>
              <a:rPr lang="en-US" sz="3200" i="1" dirty="0"/>
              <a:t>Consider a Price Increase from $200 to $201</a:t>
            </a:r>
          </a:p>
        </p:txBody>
      </p:sp>
      <p:sp>
        <p:nvSpPr>
          <p:cNvPr id="47" name="TextBox 46">
            <a:extLst>
              <a:ext uri="{FF2B5EF4-FFF2-40B4-BE49-F238E27FC236}">
                <a16:creationId xmlns:a16="http://schemas.microsoft.com/office/drawing/2014/main" id="{78DAB792-3E37-4CBE-917D-89EC1BF74A79}"/>
              </a:ext>
            </a:extLst>
          </p:cNvPr>
          <p:cNvSpPr txBox="1"/>
          <p:nvPr/>
        </p:nvSpPr>
        <p:spPr>
          <a:xfrm>
            <a:off x="8782708" y="3233195"/>
            <a:ext cx="2737072" cy="3231654"/>
          </a:xfrm>
          <a:prstGeom prst="rect">
            <a:avLst/>
          </a:prstGeom>
          <a:noFill/>
          <a:ln w="38100">
            <a:solidFill>
              <a:schemeClr val="tx1"/>
            </a:solidFill>
          </a:ln>
        </p:spPr>
        <p:txBody>
          <a:bodyPr wrap="square" rtlCol="0">
            <a:spAutoFit/>
          </a:bodyPr>
          <a:lstStyle/>
          <a:p>
            <a:r>
              <a:rPr lang="en-US" dirty="0"/>
              <a:t>“Gain” = </a:t>
            </a:r>
            <a:r>
              <a:rPr lang="en-US" dirty="0">
                <a:solidFill>
                  <a:srgbClr val="C00000"/>
                </a:solidFill>
              </a:rPr>
              <a:t>$1 </a:t>
            </a:r>
            <a:r>
              <a:rPr lang="en-US" dirty="0"/>
              <a:t>higher price earned on the </a:t>
            </a:r>
            <a:r>
              <a:rPr lang="en-US" dirty="0">
                <a:solidFill>
                  <a:srgbClr val="C00000"/>
                </a:solidFill>
              </a:rPr>
              <a:t>98.8 </a:t>
            </a:r>
            <a:r>
              <a:rPr lang="en-US" dirty="0"/>
              <a:t>sales that remain = </a:t>
            </a:r>
            <a:r>
              <a:rPr lang="en-US" dirty="0">
                <a:solidFill>
                  <a:srgbClr val="C00000"/>
                </a:solidFill>
              </a:rPr>
              <a:t>$98.80</a:t>
            </a:r>
          </a:p>
          <a:p>
            <a:endParaRPr lang="en-US" dirty="0"/>
          </a:p>
          <a:p>
            <a:r>
              <a:rPr lang="en-US" dirty="0"/>
              <a:t>“Loss” = </a:t>
            </a:r>
            <a:r>
              <a:rPr lang="en-US" dirty="0">
                <a:solidFill>
                  <a:srgbClr val="C00000"/>
                </a:solidFill>
              </a:rPr>
              <a:t>$90 </a:t>
            </a:r>
            <a:r>
              <a:rPr lang="en-US" dirty="0"/>
              <a:t>profit margin sacrificed from </a:t>
            </a:r>
            <a:r>
              <a:rPr lang="en-US" dirty="0">
                <a:solidFill>
                  <a:srgbClr val="C00000"/>
                </a:solidFill>
              </a:rPr>
              <a:t>1.2-unit</a:t>
            </a:r>
            <a:r>
              <a:rPr lang="en-US" dirty="0"/>
              <a:t> reduction in sales = </a:t>
            </a:r>
            <a:r>
              <a:rPr lang="en-US" dirty="0">
                <a:solidFill>
                  <a:srgbClr val="C00000"/>
                </a:solidFill>
              </a:rPr>
              <a:t>$108</a:t>
            </a:r>
          </a:p>
          <a:p>
            <a:endParaRPr lang="en-US" dirty="0"/>
          </a:p>
          <a:p>
            <a:r>
              <a:rPr lang="en-US" dirty="0"/>
              <a:t>Net = Gain – Loss = </a:t>
            </a:r>
            <a:r>
              <a:rPr lang="en-US" sz="2000" b="1" dirty="0">
                <a:solidFill>
                  <a:srgbClr val="C00000"/>
                </a:solidFill>
              </a:rPr>
              <a:t>- 9.20</a:t>
            </a:r>
          </a:p>
          <a:p>
            <a:r>
              <a:rPr lang="en-US" sz="2000" b="1" i="1" dirty="0">
                <a:solidFill>
                  <a:srgbClr val="C00000"/>
                </a:solidFill>
              </a:rPr>
              <a:t>Net Loss is Pretty close to Zero</a:t>
            </a:r>
            <a:endParaRPr lang="en-US" i="1" dirty="0">
              <a:solidFill>
                <a:srgbClr val="C00000"/>
              </a:solidFill>
            </a:endParaRPr>
          </a:p>
        </p:txBody>
      </p:sp>
      <p:sp>
        <p:nvSpPr>
          <p:cNvPr id="48" name="Slide Number Placeholder 47">
            <a:extLst>
              <a:ext uri="{FF2B5EF4-FFF2-40B4-BE49-F238E27FC236}">
                <a16:creationId xmlns:a16="http://schemas.microsoft.com/office/drawing/2014/main" id="{5ECB3FBE-BF82-47EA-884C-E171B265B5BA}"/>
              </a:ext>
            </a:extLst>
          </p:cNvPr>
          <p:cNvSpPr>
            <a:spLocks noGrp="1"/>
          </p:cNvSpPr>
          <p:nvPr>
            <p:ph type="sldNum" sz="quarter" idx="12"/>
          </p:nvPr>
        </p:nvSpPr>
        <p:spPr/>
        <p:txBody>
          <a:bodyPr/>
          <a:lstStyle/>
          <a:p>
            <a:fld id="{DF3631D6-FBAB-464C-8D9A-F9ADA4FEF9F6}" type="slidenum">
              <a:rPr lang="en-US" smtClean="0"/>
              <a:t>26</a:t>
            </a:fld>
            <a:endParaRPr lang="en-US"/>
          </a:p>
        </p:txBody>
      </p:sp>
    </p:spTree>
    <p:extLst>
      <p:ext uri="{BB962C8B-B14F-4D97-AF65-F5344CB8AC3E}">
        <p14:creationId xmlns:p14="http://schemas.microsoft.com/office/powerpoint/2010/main" val="36236980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BF5D6-F746-4133-88F1-B3FCB3EB6577}"/>
              </a:ext>
            </a:extLst>
          </p:cNvPr>
          <p:cNvSpPr>
            <a:spLocks noGrp="1"/>
          </p:cNvSpPr>
          <p:nvPr>
            <p:ph type="title"/>
          </p:nvPr>
        </p:nvSpPr>
        <p:spPr>
          <a:xfrm>
            <a:off x="820386" y="365125"/>
            <a:ext cx="10515600" cy="1325563"/>
          </a:xfrm>
        </p:spPr>
        <p:txBody>
          <a:bodyPr>
            <a:normAutofit fontScale="90000"/>
          </a:bodyPr>
          <a:lstStyle/>
          <a:p>
            <a:pPr lvl="0" eaLnBrk="0" fontAlgn="base" hangingPunct="0">
              <a:lnSpc>
                <a:spcPct val="100000"/>
              </a:lnSpc>
              <a:spcAft>
                <a:spcPct val="0"/>
              </a:spcAft>
            </a:pPr>
            <a:br>
              <a:rPr kumimoji="0" lang="en-US" altLang="en-US" sz="3600" i="0" u="none" strike="noStrike" cap="none" normalizeH="0" baseline="0" dirty="0">
                <a:ln>
                  <a:noFill/>
                </a:ln>
                <a:solidFill>
                  <a:schemeClr val="tx1"/>
                </a:solidFill>
                <a:effectLst/>
                <a:latin typeface="Arial" panose="020B0604020202020204" pitchFamily="34" charset="0"/>
              </a:rPr>
            </a:br>
            <a:r>
              <a:rPr lang="en-US" altLang="en-US" sz="3600" dirty="0"/>
              <a:t>Figure 6: The Loss is Small Because the Region Near the </a:t>
            </a:r>
            <a:br>
              <a:rPr lang="en-US" altLang="en-US" sz="3600" dirty="0"/>
            </a:br>
            <a:r>
              <a:rPr lang="en-US" altLang="en-US" sz="3600" dirty="0"/>
              <a:t>Top of the Hill is Relatively “Flat” (Maximum Profits)</a:t>
            </a:r>
            <a:br>
              <a:rPr kumimoji="0" lang="en-US" altLang="en-US" sz="2000" b="0" i="0" u="none" strike="noStrike" cap="none" normalizeH="0" baseline="0" dirty="0">
                <a:ln>
                  <a:noFill/>
                </a:ln>
                <a:solidFill>
                  <a:schemeClr val="tx1"/>
                </a:solidFill>
                <a:effectLst/>
              </a:rPr>
            </a:br>
            <a:endParaRPr lang="en-US" dirty="0"/>
          </a:p>
        </p:txBody>
      </p:sp>
      <p:sp>
        <p:nvSpPr>
          <p:cNvPr id="3" name="Content Placeholder 2">
            <a:extLst>
              <a:ext uri="{FF2B5EF4-FFF2-40B4-BE49-F238E27FC236}">
                <a16:creationId xmlns:a16="http://schemas.microsoft.com/office/drawing/2014/main" id="{F737AC8F-62E0-4FCA-A275-29C41A7216F9}"/>
              </a:ext>
            </a:extLst>
          </p:cNvPr>
          <p:cNvSpPr>
            <a:spLocks noGrp="1"/>
          </p:cNvSpPr>
          <p:nvPr>
            <p:ph idx="1"/>
          </p:nvPr>
        </p:nvSpPr>
        <p:spPr>
          <a:xfrm>
            <a:off x="469064" y="1508612"/>
            <a:ext cx="10515600" cy="4351338"/>
          </a:xfrm>
        </p:spPr>
        <p:txBody>
          <a:bodyPr/>
          <a:lstStyle/>
          <a:p>
            <a:pPr marL="0" indent="0">
              <a:buNone/>
            </a:pPr>
            <a:r>
              <a:rPr lang="en-US" dirty="0"/>
              <a:t> </a:t>
            </a:r>
          </a:p>
        </p:txBody>
      </p:sp>
      <p:sp>
        <p:nvSpPr>
          <p:cNvPr id="10" name="Rectangle 7">
            <a:extLst>
              <a:ext uri="{FF2B5EF4-FFF2-40B4-BE49-F238E27FC236}">
                <a16:creationId xmlns:a16="http://schemas.microsoft.com/office/drawing/2014/main" id="{DFBBA1E3-203F-401E-A43B-10E6EFDA8837}"/>
              </a:ext>
            </a:extLst>
          </p:cNvPr>
          <p:cNvSpPr>
            <a:spLocks noChangeArrowheads="1"/>
          </p:cNvSpPr>
          <p:nvPr/>
        </p:nvSpPr>
        <p:spPr bwMode="auto">
          <a:xfrm>
            <a:off x="0" y="457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nvGrpSpPr>
          <p:cNvPr id="12" name="Group 11">
            <a:extLst>
              <a:ext uri="{FF2B5EF4-FFF2-40B4-BE49-F238E27FC236}">
                <a16:creationId xmlns:a16="http://schemas.microsoft.com/office/drawing/2014/main" id="{087DF5F5-D777-4FEF-8A5D-18A6ECB0B93B}"/>
              </a:ext>
            </a:extLst>
          </p:cNvPr>
          <p:cNvGrpSpPr/>
          <p:nvPr/>
        </p:nvGrpSpPr>
        <p:grpSpPr>
          <a:xfrm>
            <a:off x="1820044" y="1686949"/>
            <a:ext cx="5191760" cy="4914027"/>
            <a:chOff x="0" y="0"/>
            <a:chExt cx="5192202" cy="4914276"/>
          </a:xfrm>
        </p:grpSpPr>
        <p:grpSp>
          <p:nvGrpSpPr>
            <p:cNvPr id="13" name="Group 12">
              <a:extLst>
                <a:ext uri="{FF2B5EF4-FFF2-40B4-BE49-F238E27FC236}">
                  <a16:creationId xmlns:a16="http://schemas.microsoft.com/office/drawing/2014/main" id="{00946A08-6579-4CF6-9D04-9AF956785EB5}"/>
                </a:ext>
              </a:extLst>
            </p:cNvPr>
            <p:cNvGrpSpPr/>
            <p:nvPr/>
          </p:nvGrpSpPr>
          <p:grpSpPr>
            <a:xfrm>
              <a:off x="564543" y="47708"/>
              <a:ext cx="4627659" cy="4866568"/>
              <a:chOff x="0" y="0"/>
              <a:chExt cx="4627659" cy="4866568"/>
            </a:xfrm>
          </p:grpSpPr>
          <p:sp>
            <p:nvSpPr>
              <p:cNvPr id="15" name="Text Box 71">
                <a:extLst>
                  <a:ext uri="{FF2B5EF4-FFF2-40B4-BE49-F238E27FC236}">
                    <a16:creationId xmlns:a16="http://schemas.microsoft.com/office/drawing/2014/main" id="{8B3E4D96-71C0-4B8E-B547-8CB4EB519871}"/>
                  </a:ext>
                </a:extLst>
              </p:cNvPr>
              <p:cNvSpPr txBox="1"/>
              <p:nvPr/>
            </p:nvSpPr>
            <p:spPr>
              <a:xfrm>
                <a:off x="119269" y="4381169"/>
                <a:ext cx="302149" cy="294198"/>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C</a:t>
                </a:r>
                <a:endParaRPr lang="en-US" sz="1200">
                  <a:effectLst/>
                  <a:latin typeface="Times New Roman" panose="02020603050405020304" pitchFamily="18" charset="0"/>
                  <a:ea typeface="Times New Roman" panose="02020603050405020304" pitchFamily="18" charset="0"/>
                </a:endParaRPr>
              </a:p>
            </p:txBody>
          </p:sp>
          <p:grpSp>
            <p:nvGrpSpPr>
              <p:cNvPr id="16" name="Group 15">
                <a:extLst>
                  <a:ext uri="{FF2B5EF4-FFF2-40B4-BE49-F238E27FC236}">
                    <a16:creationId xmlns:a16="http://schemas.microsoft.com/office/drawing/2014/main" id="{B14EA0C4-77C3-4FD4-B025-9E117A28FB9F}"/>
                  </a:ext>
                </a:extLst>
              </p:cNvPr>
              <p:cNvGrpSpPr/>
              <p:nvPr/>
            </p:nvGrpSpPr>
            <p:grpSpPr>
              <a:xfrm>
                <a:off x="0" y="0"/>
                <a:ext cx="4627659" cy="4866568"/>
                <a:chOff x="0" y="0"/>
                <a:chExt cx="4627659" cy="4866568"/>
              </a:xfrm>
            </p:grpSpPr>
            <p:sp>
              <p:nvSpPr>
                <p:cNvPr id="17" name="Text Box 72">
                  <a:extLst>
                    <a:ext uri="{FF2B5EF4-FFF2-40B4-BE49-F238E27FC236}">
                      <a16:creationId xmlns:a16="http://schemas.microsoft.com/office/drawing/2014/main" id="{B1A264CF-F278-4FB8-BC40-F3D08E655B1C}"/>
                    </a:ext>
                  </a:extLst>
                </p:cNvPr>
                <p:cNvSpPr txBox="1"/>
                <p:nvPr/>
              </p:nvSpPr>
              <p:spPr>
                <a:xfrm>
                  <a:off x="2162754" y="4381169"/>
                  <a:ext cx="413468" cy="294198"/>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P</a:t>
                  </a:r>
                  <a:r>
                    <a:rPr lang="en-US" sz="1200" b="1" baseline="-25000" dirty="0">
                      <a:effectLst/>
                      <a:latin typeface="Times New Roman" panose="02020603050405020304" pitchFamily="18" charset="0"/>
                      <a:ea typeface="Times New Roman" panose="02020603050405020304" pitchFamily="18" charset="0"/>
                    </a:rPr>
                    <a:t>3</a:t>
                  </a:r>
                  <a:endParaRPr lang="en-US" sz="1200" dirty="0">
                    <a:effectLst/>
                    <a:latin typeface="Times New Roman" panose="02020603050405020304" pitchFamily="18" charset="0"/>
                    <a:ea typeface="Times New Roman" panose="02020603050405020304" pitchFamily="18" charset="0"/>
                  </a:endParaRPr>
                </a:p>
              </p:txBody>
            </p:sp>
            <p:grpSp>
              <p:nvGrpSpPr>
                <p:cNvPr id="18" name="Group 17">
                  <a:extLst>
                    <a:ext uri="{FF2B5EF4-FFF2-40B4-BE49-F238E27FC236}">
                      <a16:creationId xmlns:a16="http://schemas.microsoft.com/office/drawing/2014/main" id="{7DF687D0-4E6E-44A2-B2C7-583C1A415904}"/>
                    </a:ext>
                  </a:extLst>
                </p:cNvPr>
                <p:cNvGrpSpPr/>
                <p:nvPr/>
              </p:nvGrpSpPr>
              <p:grpSpPr>
                <a:xfrm>
                  <a:off x="0" y="0"/>
                  <a:ext cx="4627659" cy="4866568"/>
                  <a:chOff x="0" y="0"/>
                  <a:chExt cx="4627659" cy="4866568"/>
                </a:xfrm>
              </p:grpSpPr>
              <p:grpSp>
                <p:nvGrpSpPr>
                  <p:cNvPr id="19" name="Group 18">
                    <a:extLst>
                      <a:ext uri="{FF2B5EF4-FFF2-40B4-BE49-F238E27FC236}">
                        <a16:creationId xmlns:a16="http://schemas.microsoft.com/office/drawing/2014/main" id="{EC2F53D0-B158-437C-A370-CA9A2433C7DA}"/>
                      </a:ext>
                    </a:extLst>
                  </p:cNvPr>
                  <p:cNvGrpSpPr/>
                  <p:nvPr/>
                </p:nvGrpSpPr>
                <p:grpSpPr>
                  <a:xfrm>
                    <a:off x="0" y="0"/>
                    <a:ext cx="4627659" cy="4699221"/>
                    <a:chOff x="0" y="0"/>
                    <a:chExt cx="4627659" cy="4699221"/>
                  </a:xfrm>
                </p:grpSpPr>
                <p:grpSp>
                  <p:nvGrpSpPr>
                    <p:cNvPr id="21" name="Group 20">
                      <a:extLst>
                        <a:ext uri="{FF2B5EF4-FFF2-40B4-BE49-F238E27FC236}">
                          <a16:creationId xmlns:a16="http://schemas.microsoft.com/office/drawing/2014/main" id="{CB3E79CA-B463-4E66-B5AE-B40289675DF0}"/>
                        </a:ext>
                      </a:extLst>
                    </p:cNvPr>
                    <p:cNvGrpSpPr/>
                    <p:nvPr/>
                  </p:nvGrpSpPr>
                  <p:grpSpPr>
                    <a:xfrm>
                      <a:off x="0" y="0"/>
                      <a:ext cx="4572000" cy="4348716"/>
                      <a:chOff x="0" y="0"/>
                      <a:chExt cx="4572000" cy="4348716"/>
                    </a:xfrm>
                  </p:grpSpPr>
                  <p:grpSp>
                    <p:nvGrpSpPr>
                      <p:cNvPr id="23" name="Group 22">
                        <a:extLst>
                          <a:ext uri="{FF2B5EF4-FFF2-40B4-BE49-F238E27FC236}">
                            <a16:creationId xmlns:a16="http://schemas.microsoft.com/office/drawing/2014/main" id="{016F554A-472D-4912-8401-56BCBAB91660}"/>
                          </a:ext>
                        </a:extLst>
                      </p:cNvPr>
                      <p:cNvGrpSpPr/>
                      <p:nvPr/>
                    </p:nvGrpSpPr>
                    <p:grpSpPr>
                      <a:xfrm>
                        <a:off x="0" y="0"/>
                        <a:ext cx="4572000" cy="4348716"/>
                        <a:chOff x="0" y="0"/>
                        <a:chExt cx="4572000" cy="4348716"/>
                      </a:xfrm>
                    </p:grpSpPr>
                    <p:cxnSp>
                      <p:nvCxnSpPr>
                        <p:cNvPr id="25" name="Straight Connector 24">
                          <a:extLst>
                            <a:ext uri="{FF2B5EF4-FFF2-40B4-BE49-F238E27FC236}">
                              <a16:creationId xmlns:a16="http://schemas.microsoft.com/office/drawing/2014/main" id="{D690ACB1-5F11-4519-92DC-3D871D46BA6D}"/>
                            </a:ext>
                          </a:extLst>
                        </p:cNvPr>
                        <p:cNvCxnSpPr>
                          <a:cxnSpLocks noChangeShapeType="1"/>
                        </p:cNvCxnSpPr>
                        <p:nvPr/>
                      </p:nvCxnSpPr>
                      <p:spPr bwMode="auto">
                        <a:xfrm>
                          <a:off x="0" y="0"/>
                          <a:ext cx="0" cy="4343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6" name="Straight Connector 25">
                          <a:extLst>
                            <a:ext uri="{FF2B5EF4-FFF2-40B4-BE49-F238E27FC236}">
                              <a16:creationId xmlns:a16="http://schemas.microsoft.com/office/drawing/2014/main" id="{F4F03CF0-82ED-4842-89F4-5C44EBFCE6E6}"/>
                            </a:ext>
                          </a:extLst>
                        </p:cNvPr>
                        <p:cNvCxnSpPr>
                          <a:cxnSpLocks noChangeShapeType="1"/>
                        </p:cNvCxnSpPr>
                        <p:nvPr/>
                      </p:nvCxnSpPr>
                      <p:spPr bwMode="auto">
                        <a:xfrm>
                          <a:off x="0" y="4348716"/>
                          <a:ext cx="45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7" name="Freeform: Shape 26">
                          <a:extLst>
                            <a:ext uri="{FF2B5EF4-FFF2-40B4-BE49-F238E27FC236}">
                              <a16:creationId xmlns:a16="http://schemas.microsoft.com/office/drawing/2014/main" id="{18F2E3DB-CFCE-473E-BB3F-68E9B3E4BADA}"/>
                            </a:ext>
                          </a:extLst>
                        </p:cNvPr>
                        <p:cNvSpPr>
                          <a:spLocks/>
                        </p:cNvSpPr>
                        <p:nvPr/>
                      </p:nvSpPr>
                      <p:spPr bwMode="auto">
                        <a:xfrm>
                          <a:off x="308344" y="999461"/>
                          <a:ext cx="2057400" cy="3314700"/>
                        </a:xfrm>
                        <a:custGeom>
                          <a:avLst/>
                          <a:gdLst>
                            <a:gd name="T0" fmla="*/ 0 w 2520"/>
                            <a:gd name="T1" fmla="*/ 6840 h 6840"/>
                            <a:gd name="T2" fmla="*/ 2520 w 2520"/>
                            <a:gd name="T3" fmla="*/ 0 h 6840"/>
                          </a:gdLst>
                          <a:ahLst/>
                          <a:cxnLst>
                            <a:cxn ang="0">
                              <a:pos x="T0" y="T1"/>
                            </a:cxn>
                            <a:cxn ang="0">
                              <a:pos x="T2" y="T3"/>
                            </a:cxn>
                          </a:cxnLst>
                          <a:rect l="0" t="0" r="r" b="b"/>
                          <a:pathLst>
                            <a:path w="2520" h="6840">
                              <a:moveTo>
                                <a:pt x="0" y="6840"/>
                              </a:moveTo>
                              <a:cubicBezTo>
                                <a:pt x="735" y="3450"/>
                                <a:pt x="1470" y="60"/>
                                <a:pt x="2520"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28" name="Freeform: Shape 27">
                          <a:extLst>
                            <a:ext uri="{FF2B5EF4-FFF2-40B4-BE49-F238E27FC236}">
                              <a16:creationId xmlns:a16="http://schemas.microsoft.com/office/drawing/2014/main" id="{FAE78BED-11E6-47FF-86D1-F81A58D9864F}"/>
                            </a:ext>
                          </a:extLst>
                        </p:cNvPr>
                        <p:cNvSpPr>
                          <a:spLocks/>
                        </p:cNvSpPr>
                        <p:nvPr/>
                      </p:nvSpPr>
                      <p:spPr bwMode="auto">
                        <a:xfrm flipH="1">
                          <a:off x="2371060" y="999461"/>
                          <a:ext cx="1943100" cy="3314700"/>
                        </a:xfrm>
                        <a:custGeom>
                          <a:avLst/>
                          <a:gdLst>
                            <a:gd name="T0" fmla="*/ 0 w 2520"/>
                            <a:gd name="T1" fmla="*/ 6840 h 6840"/>
                            <a:gd name="T2" fmla="*/ 2520 w 2520"/>
                            <a:gd name="T3" fmla="*/ 0 h 6840"/>
                          </a:gdLst>
                          <a:ahLst/>
                          <a:cxnLst>
                            <a:cxn ang="0">
                              <a:pos x="T0" y="T1"/>
                            </a:cxn>
                            <a:cxn ang="0">
                              <a:pos x="T2" y="T3"/>
                            </a:cxn>
                          </a:cxnLst>
                          <a:rect l="0" t="0" r="r" b="b"/>
                          <a:pathLst>
                            <a:path w="2520" h="6840">
                              <a:moveTo>
                                <a:pt x="0" y="6840"/>
                              </a:moveTo>
                              <a:cubicBezTo>
                                <a:pt x="735" y="3450"/>
                                <a:pt x="1470" y="60"/>
                                <a:pt x="2520"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cxnSp>
                    <p:nvCxnSpPr>
                      <p:cNvPr id="24" name="Straight Connector 23">
                        <a:extLst>
                          <a:ext uri="{FF2B5EF4-FFF2-40B4-BE49-F238E27FC236}">
                            <a16:creationId xmlns:a16="http://schemas.microsoft.com/office/drawing/2014/main" id="{9DFD1D84-F657-4D49-BEF6-B485579C15D6}"/>
                          </a:ext>
                        </a:extLst>
                      </p:cNvPr>
                      <p:cNvCxnSpPr>
                        <a:cxnSpLocks noChangeShapeType="1"/>
                      </p:cNvCxnSpPr>
                      <p:nvPr/>
                    </p:nvCxnSpPr>
                    <p:spPr bwMode="auto">
                      <a:xfrm>
                        <a:off x="2369489" y="1001864"/>
                        <a:ext cx="0" cy="33147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sp>
                  <p:nvSpPr>
                    <p:cNvPr id="22" name="Text Box 73">
                      <a:extLst>
                        <a:ext uri="{FF2B5EF4-FFF2-40B4-BE49-F238E27FC236}">
                          <a16:creationId xmlns:a16="http://schemas.microsoft.com/office/drawing/2014/main" id="{02D86DF6-4247-4C6F-90B0-A1975C095F42}"/>
                        </a:ext>
                      </a:extLst>
                    </p:cNvPr>
                    <p:cNvSpPr txBox="1"/>
                    <p:nvPr/>
                  </p:nvSpPr>
                  <p:spPr>
                    <a:xfrm>
                      <a:off x="4079019" y="4349363"/>
                      <a:ext cx="548640" cy="349858"/>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Price</a:t>
                      </a:r>
                      <a:endParaRPr lang="en-US" sz="1200">
                        <a:effectLst/>
                        <a:latin typeface="Times New Roman" panose="02020603050405020304" pitchFamily="18" charset="0"/>
                        <a:ea typeface="Times New Roman" panose="02020603050405020304" pitchFamily="18" charset="0"/>
                      </a:endParaRPr>
                    </a:p>
                  </p:txBody>
                </p:sp>
              </p:grpSp>
              <p:sp>
                <p:nvSpPr>
                  <p:cNvPr id="20" name="Text Box 74">
                    <a:extLst>
                      <a:ext uri="{FF2B5EF4-FFF2-40B4-BE49-F238E27FC236}">
                        <a16:creationId xmlns:a16="http://schemas.microsoft.com/office/drawing/2014/main" id="{59FC45E4-EEF0-4834-8F86-593668DEB1D7}"/>
                      </a:ext>
                    </a:extLst>
                  </p:cNvPr>
                  <p:cNvSpPr txBox="1"/>
                  <p:nvPr/>
                </p:nvSpPr>
                <p:spPr>
                  <a:xfrm>
                    <a:off x="2080837" y="4540565"/>
                    <a:ext cx="580445" cy="32600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$200</a:t>
                    </a:r>
                    <a:endParaRPr lang="en-US" sz="1200" dirty="0">
                      <a:effectLst/>
                      <a:latin typeface="Times New Roman" panose="02020603050405020304" pitchFamily="18" charset="0"/>
                      <a:ea typeface="Times New Roman" panose="02020603050405020304" pitchFamily="18" charset="0"/>
                    </a:endParaRPr>
                  </a:p>
                </p:txBody>
              </p:sp>
            </p:grpSp>
          </p:grpSp>
        </p:grpSp>
        <p:sp>
          <p:nvSpPr>
            <p:cNvPr id="14" name="Text Box 75">
              <a:extLst>
                <a:ext uri="{FF2B5EF4-FFF2-40B4-BE49-F238E27FC236}">
                  <a16:creationId xmlns:a16="http://schemas.microsoft.com/office/drawing/2014/main" id="{5F84EA5E-D7D5-400B-8360-E47A156DC4ED}"/>
                </a:ext>
              </a:extLst>
            </p:cNvPr>
            <p:cNvSpPr txBox="1"/>
            <p:nvPr/>
          </p:nvSpPr>
          <p:spPr>
            <a:xfrm>
              <a:off x="0" y="0"/>
              <a:ext cx="715618" cy="31010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Profits</a:t>
              </a:r>
              <a:endParaRPr lang="en-US" sz="1200">
                <a:effectLst/>
                <a:latin typeface="Times New Roman" panose="02020603050405020304" pitchFamily="18" charset="0"/>
                <a:ea typeface="Times New Roman" panose="02020603050405020304" pitchFamily="18" charset="0"/>
              </a:endParaRPr>
            </a:p>
          </p:txBody>
        </p:sp>
      </p:grpSp>
      <p:sp>
        <p:nvSpPr>
          <p:cNvPr id="29" name="Text Box 72">
            <a:extLst>
              <a:ext uri="{FF2B5EF4-FFF2-40B4-BE49-F238E27FC236}">
                <a16:creationId xmlns:a16="http://schemas.microsoft.com/office/drawing/2014/main" id="{B1A264CF-F278-4FB8-BC40-F3D08E655B1C}"/>
              </a:ext>
            </a:extLst>
          </p:cNvPr>
          <p:cNvSpPr txBox="1"/>
          <p:nvPr/>
        </p:nvSpPr>
        <p:spPr>
          <a:xfrm>
            <a:off x="4871121" y="6083797"/>
            <a:ext cx="413433" cy="29418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P</a:t>
            </a:r>
            <a:r>
              <a:rPr lang="en-US" sz="1200" b="1" baseline="-25000" dirty="0">
                <a:latin typeface="Times New Roman" panose="02020603050405020304" pitchFamily="18" charset="0"/>
                <a:ea typeface="Times New Roman" panose="02020603050405020304" pitchFamily="18" charset="0"/>
              </a:rPr>
              <a:t>5</a:t>
            </a:r>
            <a:endParaRPr lang="en-US" sz="1200" dirty="0">
              <a:effectLst/>
              <a:latin typeface="Times New Roman" panose="02020603050405020304" pitchFamily="18" charset="0"/>
              <a:ea typeface="Times New Roman" panose="02020603050405020304" pitchFamily="18" charset="0"/>
            </a:endParaRPr>
          </a:p>
        </p:txBody>
      </p:sp>
      <p:sp>
        <p:nvSpPr>
          <p:cNvPr id="30" name="Text Box 74">
            <a:extLst>
              <a:ext uri="{FF2B5EF4-FFF2-40B4-BE49-F238E27FC236}">
                <a16:creationId xmlns:a16="http://schemas.microsoft.com/office/drawing/2014/main" id="{59FC45E4-EEF0-4834-8F86-593668DEB1D7}"/>
              </a:ext>
            </a:extLst>
          </p:cNvPr>
          <p:cNvSpPr txBox="1"/>
          <p:nvPr/>
        </p:nvSpPr>
        <p:spPr>
          <a:xfrm>
            <a:off x="4871121" y="6278037"/>
            <a:ext cx="580396" cy="325986"/>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$201</a:t>
            </a:r>
            <a:endParaRPr lang="en-US" sz="1200" dirty="0">
              <a:effectLst/>
              <a:latin typeface="Times New Roman" panose="02020603050405020304" pitchFamily="18" charset="0"/>
              <a:ea typeface="Times New Roman" panose="02020603050405020304" pitchFamily="18" charset="0"/>
            </a:endParaRPr>
          </a:p>
        </p:txBody>
      </p:sp>
      <p:cxnSp>
        <p:nvCxnSpPr>
          <p:cNvPr id="48" name="Straight Connector 47">
            <a:extLst>
              <a:ext uri="{FF2B5EF4-FFF2-40B4-BE49-F238E27FC236}">
                <a16:creationId xmlns:a16="http://schemas.microsoft.com/office/drawing/2014/main" id="{9DFD1D84-F657-4D49-BEF6-B485579C15D6}"/>
              </a:ext>
            </a:extLst>
          </p:cNvPr>
          <p:cNvCxnSpPr>
            <a:cxnSpLocks noChangeShapeType="1"/>
          </p:cNvCxnSpPr>
          <p:nvPr/>
        </p:nvCxnSpPr>
        <p:spPr bwMode="auto">
          <a:xfrm>
            <a:off x="4919818" y="2738534"/>
            <a:ext cx="48697" cy="3345263"/>
          </a:xfrm>
          <a:prstGeom prst="line">
            <a:avLst/>
          </a:prstGeom>
          <a:noFill/>
          <a:ln w="9525">
            <a:solidFill>
              <a:srgbClr val="C00000"/>
            </a:solidFill>
            <a:round/>
            <a:headEnd/>
            <a:tailEnd/>
          </a:ln>
          <a:extLst>
            <a:ext uri="{909E8E84-426E-40DD-AFC4-6F175D3DCCD1}">
              <a14:hiddenFill xmlns:a14="http://schemas.microsoft.com/office/drawing/2010/main">
                <a:noFill/>
              </a14:hiddenFill>
            </a:ext>
          </a:extLst>
        </p:spPr>
      </p:cxnSp>
      <p:sp>
        <p:nvSpPr>
          <p:cNvPr id="6" name="Oval 5"/>
          <p:cNvSpPr/>
          <p:nvPr/>
        </p:nvSpPr>
        <p:spPr>
          <a:xfrm>
            <a:off x="4693345" y="2664412"/>
            <a:ext cx="127935" cy="119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4871122" y="2715676"/>
            <a:ext cx="97394" cy="6787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4" name="Slide Number Placeholder 3">
            <a:extLst>
              <a:ext uri="{FF2B5EF4-FFF2-40B4-BE49-F238E27FC236}">
                <a16:creationId xmlns:a16="http://schemas.microsoft.com/office/drawing/2014/main" id="{59004D07-EDF1-42BB-AA71-39E6BC56AE3B}"/>
              </a:ext>
            </a:extLst>
          </p:cNvPr>
          <p:cNvSpPr>
            <a:spLocks noGrp="1"/>
          </p:cNvSpPr>
          <p:nvPr>
            <p:ph type="sldNum" sz="quarter" idx="12"/>
          </p:nvPr>
        </p:nvSpPr>
        <p:spPr/>
        <p:txBody>
          <a:bodyPr/>
          <a:lstStyle/>
          <a:p>
            <a:fld id="{DF3631D6-FBAB-464C-8D9A-F9ADA4FEF9F6}" type="slidenum">
              <a:rPr lang="en-US" smtClean="0"/>
              <a:t>27</a:t>
            </a:fld>
            <a:endParaRPr lang="en-US"/>
          </a:p>
        </p:txBody>
      </p:sp>
      <p:sp>
        <p:nvSpPr>
          <p:cNvPr id="5" name="Oval 4">
            <a:extLst>
              <a:ext uri="{FF2B5EF4-FFF2-40B4-BE49-F238E27FC236}">
                <a16:creationId xmlns:a16="http://schemas.microsoft.com/office/drawing/2014/main" id="{80825064-7F5A-49F1-B8C8-EECB542AE90A}"/>
              </a:ext>
            </a:extLst>
          </p:cNvPr>
          <p:cNvSpPr/>
          <p:nvPr/>
        </p:nvSpPr>
        <p:spPr>
          <a:xfrm>
            <a:off x="4370154" y="2273818"/>
            <a:ext cx="914400" cy="914400"/>
          </a:xfrm>
          <a:prstGeom prst="ellipse">
            <a:avLst/>
          </a:prstGeom>
          <a:solidFill>
            <a:srgbClr val="5B9BD5">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66609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87D11-20BC-46BF-BA5F-CDDC4FD5F75D}"/>
              </a:ext>
            </a:extLst>
          </p:cNvPr>
          <p:cNvSpPr>
            <a:spLocks noGrp="1"/>
          </p:cNvSpPr>
          <p:nvPr>
            <p:ph type="title"/>
          </p:nvPr>
        </p:nvSpPr>
        <p:spPr>
          <a:xfrm>
            <a:off x="639826" y="2413826"/>
            <a:ext cx="10515600" cy="2852737"/>
          </a:xfrm>
        </p:spPr>
        <p:txBody>
          <a:bodyPr>
            <a:noAutofit/>
          </a:bodyPr>
          <a:lstStyle/>
          <a:p>
            <a:r>
              <a:rPr lang="en-US" sz="2400" dirty="0"/>
              <a:t>                            </a:t>
            </a:r>
            <a:r>
              <a:rPr lang="en-US" sz="2400" u="sng" dirty="0"/>
              <a:t>Suppose now that this Firm-1 merges with Firm-2</a:t>
            </a:r>
            <a:r>
              <a:rPr lang="en-US" sz="2400" dirty="0"/>
              <a:t>.</a:t>
            </a:r>
            <a:br>
              <a:rPr lang="en-US" sz="2400" dirty="0"/>
            </a:br>
            <a:r>
              <a:rPr lang="en-US" sz="2400" dirty="0"/>
              <a:t> </a:t>
            </a:r>
            <a:br>
              <a:rPr lang="en-US" sz="2400" dirty="0"/>
            </a:br>
            <a:r>
              <a:rPr lang="en-US" sz="2400" dirty="0"/>
              <a:t>How will the profitability of Firm-1’s price increases change?</a:t>
            </a:r>
            <a:br>
              <a:rPr lang="en-US" sz="2400" dirty="0"/>
            </a:br>
            <a:br>
              <a:rPr lang="en-US" sz="2400" dirty="0"/>
            </a:br>
            <a:r>
              <a:rPr lang="en-US" sz="2400" u="sng" dirty="0"/>
              <a:t>Answer</a:t>
            </a:r>
            <a:r>
              <a:rPr lang="en-US" sz="2400" dirty="0"/>
              <a:t>: </a:t>
            </a:r>
            <a:r>
              <a:rPr lang="en-US" sz="2400" dirty="0">
                <a:solidFill>
                  <a:srgbClr val="C00000"/>
                </a:solidFill>
              </a:rPr>
              <a:t>The merger increases profitability </a:t>
            </a:r>
            <a:br>
              <a:rPr lang="en-US" sz="2400" dirty="0">
                <a:solidFill>
                  <a:srgbClr val="C00000"/>
                </a:solidFill>
              </a:rPr>
            </a:br>
            <a:br>
              <a:rPr lang="en-US" sz="2400" dirty="0">
                <a:solidFill>
                  <a:srgbClr val="C00000"/>
                </a:solidFill>
              </a:rPr>
            </a:br>
            <a:r>
              <a:rPr lang="en-US" sz="2400" b="1" i="1" u="sng" dirty="0">
                <a:solidFill>
                  <a:srgbClr val="C00000"/>
                </a:solidFill>
              </a:rPr>
              <a:t>Why</a:t>
            </a:r>
            <a:r>
              <a:rPr lang="en-US" sz="2400" b="1" i="1" dirty="0">
                <a:solidFill>
                  <a:srgbClr val="C00000"/>
                </a:solidFill>
              </a:rPr>
              <a:t>?  </a:t>
            </a:r>
            <a:r>
              <a:rPr lang="en-US" sz="2400" b="1" dirty="0">
                <a:solidFill>
                  <a:srgbClr val="C00000"/>
                </a:solidFill>
              </a:rPr>
              <a:t>Because some of the customers lost by Firm-1 will “divert” to Firm-2, </a:t>
            </a:r>
            <a:br>
              <a:rPr lang="en-US" sz="2400" b="1" dirty="0">
                <a:solidFill>
                  <a:srgbClr val="C00000"/>
                </a:solidFill>
              </a:rPr>
            </a:br>
            <a:r>
              <a:rPr lang="en-US" sz="2400" b="1" dirty="0">
                <a:solidFill>
                  <a:srgbClr val="C00000"/>
                </a:solidFill>
              </a:rPr>
              <a:t>which allows “recapture” of the profits had earned on those customers.</a:t>
            </a:r>
          </a:p>
        </p:txBody>
      </p:sp>
      <p:sp>
        <p:nvSpPr>
          <p:cNvPr id="3" name="Text Placeholder 2">
            <a:extLst>
              <a:ext uri="{FF2B5EF4-FFF2-40B4-BE49-F238E27FC236}">
                <a16:creationId xmlns:a16="http://schemas.microsoft.com/office/drawing/2014/main" id="{D07AF203-0BB4-45B3-9B94-3FBA0B20B964}"/>
              </a:ext>
            </a:extLst>
          </p:cNvPr>
          <p:cNvSpPr>
            <a:spLocks noGrp="1"/>
          </p:cNvSpPr>
          <p:nvPr>
            <p:ph type="body" idx="1"/>
          </p:nvPr>
        </p:nvSpPr>
        <p:spPr>
          <a:xfrm>
            <a:off x="639826" y="3213150"/>
            <a:ext cx="10515600" cy="1500187"/>
          </a:xfrm>
        </p:spPr>
        <p:txBody>
          <a:bodyPr/>
          <a:lstStyle/>
          <a:p>
            <a:r>
              <a:rPr lang="en-US" dirty="0"/>
              <a:t> f</a:t>
            </a:r>
          </a:p>
        </p:txBody>
      </p:sp>
      <p:sp>
        <p:nvSpPr>
          <p:cNvPr id="4" name="Slide Number Placeholder 3">
            <a:extLst>
              <a:ext uri="{FF2B5EF4-FFF2-40B4-BE49-F238E27FC236}">
                <a16:creationId xmlns:a16="http://schemas.microsoft.com/office/drawing/2014/main" id="{756A91B4-85A3-44FF-899A-8785A10D929F}"/>
              </a:ext>
            </a:extLst>
          </p:cNvPr>
          <p:cNvSpPr>
            <a:spLocks noGrp="1"/>
          </p:cNvSpPr>
          <p:nvPr>
            <p:ph type="sldNum" sz="quarter" idx="12"/>
          </p:nvPr>
        </p:nvSpPr>
        <p:spPr/>
        <p:txBody>
          <a:bodyPr/>
          <a:lstStyle/>
          <a:p>
            <a:fld id="{DF3631D6-FBAB-464C-8D9A-F9ADA4FEF9F6}" type="slidenum">
              <a:rPr lang="en-US" smtClean="0"/>
              <a:t>28</a:t>
            </a:fld>
            <a:endParaRPr lang="en-US"/>
          </a:p>
        </p:txBody>
      </p:sp>
    </p:spTree>
    <p:extLst>
      <p:ext uri="{BB962C8B-B14F-4D97-AF65-F5344CB8AC3E}">
        <p14:creationId xmlns:p14="http://schemas.microsoft.com/office/powerpoint/2010/main" val="4342455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1">
            <a:extLst>
              <a:ext uri="{FF2B5EF4-FFF2-40B4-BE49-F238E27FC236}">
                <a16:creationId xmlns:a16="http://schemas.microsoft.com/office/drawing/2014/main" id="{D1CBF5D6-F746-4133-88F1-B3FCB3EB6577}"/>
              </a:ext>
            </a:extLst>
          </p:cNvPr>
          <p:cNvSpPr txBox="1">
            <a:spLocks/>
          </p:cNvSpPr>
          <p:nvPr/>
        </p:nvSpPr>
        <p:spPr>
          <a:xfrm>
            <a:off x="459294" y="120751"/>
            <a:ext cx="10515600" cy="1325563"/>
          </a:xfrm>
          <a:prstGeom prst="rect">
            <a:avLst/>
          </a:prstGeom>
        </p:spPr>
        <p:txBody>
          <a:bodyPr>
            <a:normAutofit fontScale="6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eaLnBrk="0" fontAlgn="base" hangingPunct="0">
              <a:lnSpc>
                <a:spcPct val="100000"/>
              </a:lnSpc>
              <a:spcAft>
                <a:spcPct val="0"/>
              </a:spcAft>
            </a:pPr>
            <a:br>
              <a:rPr lang="en-US" altLang="en-US" sz="3600" dirty="0">
                <a:latin typeface="Arial" panose="020B0604020202020204" pitchFamily="34" charset="0"/>
              </a:rPr>
            </a:br>
            <a:r>
              <a:rPr lang="en-US" altLang="en-US" sz="3600" dirty="0"/>
              <a:t>Figure 7: Impact of a Merger That Leads to Diversion of 8 of Firm-1’s Lost Sales to the Merger Partner.  Consider a Price Increase from the Profit-Max Price $200 Up to $220</a:t>
            </a:r>
            <a:br>
              <a:rPr lang="en-US" altLang="en-US" sz="2000" dirty="0"/>
            </a:br>
            <a:endParaRPr lang="en-US" dirty="0"/>
          </a:p>
        </p:txBody>
      </p:sp>
      <p:sp>
        <p:nvSpPr>
          <p:cNvPr id="53" name="TextBox 52">
            <a:extLst>
              <a:ext uri="{FF2B5EF4-FFF2-40B4-BE49-F238E27FC236}">
                <a16:creationId xmlns:a16="http://schemas.microsoft.com/office/drawing/2014/main" id="{78DAB792-3E37-4CBE-917D-89EC1BF74A79}"/>
              </a:ext>
            </a:extLst>
          </p:cNvPr>
          <p:cNvSpPr txBox="1"/>
          <p:nvPr/>
        </p:nvSpPr>
        <p:spPr>
          <a:xfrm>
            <a:off x="2645575" y="1137904"/>
            <a:ext cx="6725232" cy="1169551"/>
          </a:xfrm>
          <a:prstGeom prst="rect">
            <a:avLst/>
          </a:prstGeom>
          <a:solidFill>
            <a:srgbClr val="00FF99">
              <a:alpha val="20000"/>
            </a:srgbClr>
          </a:solidFill>
          <a:ln w="38100">
            <a:solidFill>
              <a:schemeClr val="tx1"/>
            </a:solidFill>
          </a:ln>
        </p:spPr>
        <p:txBody>
          <a:bodyPr wrap="square" rtlCol="0">
            <a:spAutoFit/>
          </a:bodyPr>
          <a:lstStyle/>
          <a:p>
            <a:pPr algn="ctr"/>
            <a:r>
              <a:rPr lang="en-US" sz="1600" b="1" u="sng" dirty="0">
                <a:solidFill>
                  <a:srgbClr val="C00000"/>
                </a:solidFill>
              </a:rPr>
              <a:t>RECALL THAT BEFORE THE MERGER, THE PROFIT  FOR STANDALONE “FIRM 1 DECLINED WHEN IT RAISE PRICE TO $220</a:t>
            </a:r>
            <a:endParaRPr lang="en-US" sz="1200" b="1" u="sng" dirty="0"/>
          </a:p>
          <a:p>
            <a:r>
              <a:rPr lang="en-US" sz="1200" dirty="0"/>
              <a:t>“Gain” = </a:t>
            </a:r>
            <a:r>
              <a:rPr lang="en-US" sz="1200" dirty="0">
                <a:solidFill>
                  <a:srgbClr val="C00000"/>
                </a:solidFill>
              </a:rPr>
              <a:t>$20 </a:t>
            </a:r>
            <a:r>
              <a:rPr lang="en-US" sz="1200" dirty="0"/>
              <a:t>higher price earned on the </a:t>
            </a:r>
            <a:r>
              <a:rPr lang="en-US" sz="1200" dirty="0">
                <a:solidFill>
                  <a:srgbClr val="C00000"/>
                </a:solidFill>
              </a:rPr>
              <a:t>80 </a:t>
            </a:r>
            <a:r>
              <a:rPr lang="en-US" sz="1200" dirty="0"/>
              <a:t>sales that remain = </a:t>
            </a:r>
            <a:r>
              <a:rPr lang="en-US" sz="1200" dirty="0">
                <a:solidFill>
                  <a:srgbClr val="C00000"/>
                </a:solidFill>
              </a:rPr>
              <a:t>$1600</a:t>
            </a:r>
            <a:endParaRPr lang="en-US" sz="1200" dirty="0"/>
          </a:p>
          <a:p>
            <a:r>
              <a:rPr lang="en-US" sz="1200" dirty="0"/>
              <a:t>“Loss” = </a:t>
            </a:r>
            <a:r>
              <a:rPr lang="en-US" sz="1200" dirty="0">
                <a:solidFill>
                  <a:srgbClr val="C00000"/>
                </a:solidFill>
              </a:rPr>
              <a:t>$90 </a:t>
            </a:r>
            <a:r>
              <a:rPr lang="en-US" sz="1200" dirty="0"/>
              <a:t>profit margin sacrificed from </a:t>
            </a:r>
            <a:r>
              <a:rPr lang="en-US" sz="1200" dirty="0">
                <a:solidFill>
                  <a:srgbClr val="C00000"/>
                </a:solidFill>
              </a:rPr>
              <a:t>20-unit</a:t>
            </a:r>
            <a:r>
              <a:rPr lang="en-US" sz="1200" dirty="0"/>
              <a:t> reduction in sales = </a:t>
            </a:r>
            <a:r>
              <a:rPr lang="en-US" sz="1200" dirty="0">
                <a:solidFill>
                  <a:srgbClr val="C00000"/>
                </a:solidFill>
              </a:rPr>
              <a:t>$1800</a:t>
            </a:r>
            <a:endParaRPr lang="en-US" sz="1200" dirty="0"/>
          </a:p>
          <a:p>
            <a:r>
              <a:rPr lang="en-US" sz="1200" dirty="0"/>
              <a:t>Net = Gain – Loss = </a:t>
            </a:r>
            <a:r>
              <a:rPr lang="en-US" sz="1400" b="1" dirty="0">
                <a:solidFill>
                  <a:srgbClr val="C00000"/>
                </a:solidFill>
              </a:rPr>
              <a:t>- </a:t>
            </a:r>
            <a:r>
              <a:rPr lang="en-US" sz="1200" dirty="0">
                <a:solidFill>
                  <a:srgbClr val="C00000"/>
                </a:solidFill>
              </a:rPr>
              <a:t>$200</a:t>
            </a:r>
          </a:p>
        </p:txBody>
      </p:sp>
      <p:sp>
        <p:nvSpPr>
          <p:cNvPr id="54" name="TextBox 53">
            <a:extLst>
              <a:ext uri="{FF2B5EF4-FFF2-40B4-BE49-F238E27FC236}">
                <a16:creationId xmlns:a16="http://schemas.microsoft.com/office/drawing/2014/main" id="{78DAB792-3E37-4CBE-917D-89EC1BF74A79}"/>
              </a:ext>
            </a:extLst>
          </p:cNvPr>
          <p:cNvSpPr txBox="1"/>
          <p:nvPr/>
        </p:nvSpPr>
        <p:spPr>
          <a:xfrm>
            <a:off x="6364955" y="2414068"/>
            <a:ext cx="5363764" cy="3493264"/>
          </a:xfrm>
          <a:prstGeom prst="rect">
            <a:avLst/>
          </a:prstGeom>
          <a:solidFill>
            <a:schemeClr val="accent4">
              <a:lumMod val="40000"/>
              <a:lumOff val="60000"/>
            </a:schemeClr>
          </a:solidFill>
          <a:ln w="38100">
            <a:solidFill>
              <a:schemeClr val="tx1"/>
            </a:solidFill>
          </a:ln>
        </p:spPr>
        <p:txBody>
          <a:bodyPr wrap="square" rtlCol="0">
            <a:spAutoFit/>
          </a:bodyPr>
          <a:lstStyle/>
          <a:p>
            <a:r>
              <a:rPr lang="en-US" sz="1400" b="1" u="sng" dirty="0">
                <a:solidFill>
                  <a:srgbClr val="C00000"/>
                </a:solidFill>
              </a:rPr>
              <a:t>Suppose now 8 of the 20 sales that lost by Firm 1 </a:t>
            </a:r>
            <a:r>
              <a:rPr lang="en-US" sz="1400" b="1" u="sng" dirty="0" err="1">
                <a:solidFill>
                  <a:srgbClr val="C00000"/>
                </a:solidFill>
              </a:rPr>
              <a:t>divet</a:t>
            </a:r>
            <a:r>
              <a:rPr lang="en-US" sz="1400" b="1" u="sng" dirty="0">
                <a:solidFill>
                  <a:srgbClr val="C00000"/>
                </a:solidFill>
              </a:rPr>
              <a:t> to Firm-2, when Firm-1 raises price</a:t>
            </a:r>
          </a:p>
          <a:p>
            <a:endParaRPr lang="en-US" sz="1100" dirty="0"/>
          </a:p>
          <a:p>
            <a:r>
              <a:rPr lang="en-US" sz="1400" dirty="0"/>
              <a:t>If Firm 2 also has a profit margin of $90 per unit, the </a:t>
            </a:r>
            <a:br>
              <a:rPr lang="en-US" sz="1400" dirty="0"/>
            </a:br>
            <a:r>
              <a:rPr lang="en-US" sz="1400" dirty="0"/>
              <a:t>Lost Profits “Recaptured “ = $90 x 8 = $720,  </a:t>
            </a:r>
          </a:p>
          <a:p>
            <a:endParaRPr lang="en-US" sz="1400" dirty="0"/>
          </a:p>
          <a:p>
            <a:r>
              <a:rPr lang="en-US" sz="1400" dirty="0"/>
              <a:t>This “Recapture” exceeds the profits lost (i.e., $200) by Firm 1.</a:t>
            </a:r>
          </a:p>
          <a:p>
            <a:r>
              <a:rPr lang="en-US" sz="1400" dirty="0"/>
              <a:t>Thus, the merger makes the price increase profitable on balance!</a:t>
            </a:r>
          </a:p>
          <a:p>
            <a:r>
              <a:rPr lang="en-US" sz="1400" dirty="0"/>
              <a:t>The merged firm has the incentive to raise price, though the standalone</a:t>
            </a:r>
          </a:p>
          <a:p>
            <a:r>
              <a:rPr lang="en-US" sz="1400" dirty="0"/>
              <a:t>Firm 1 did not.  (The same analysis would apply to price increases by Firm 2.)  </a:t>
            </a:r>
            <a:br>
              <a:rPr lang="en-US" sz="1400" dirty="0"/>
            </a:br>
            <a:br>
              <a:rPr lang="en-US" sz="1400" dirty="0"/>
            </a:br>
            <a:r>
              <a:rPr lang="en-US" sz="1400" b="1" i="1" dirty="0">
                <a:solidFill>
                  <a:srgbClr val="C00000"/>
                </a:solidFill>
                <a:highlight>
                  <a:srgbClr val="FFFF00"/>
                </a:highlight>
              </a:rPr>
              <a:t>The HMGs call the Recapture Profits the “Value of Diverted Sales.”</a:t>
            </a:r>
          </a:p>
          <a:p>
            <a:endParaRPr lang="en-US" sz="1400" dirty="0"/>
          </a:p>
          <a:p>
            <a:r>
              <a:rPr lang="en-US" sz="1400" dirty="0"/>
              <a:t>This incentive to raise price is even stronger for the $1 price increase, </a:t>
            </a:r>
          </a:p>
          <a:p>
            <a:r>
              <a:rPr lang="en-US" sz="1400" dirty="0"/>
              <a:t>Because the Net Loss to Firm 1 was de minimis. </a:t>
            </a:r>
            <a:endParaRPr lang="en-US" sz="1000" dirty="0">
              <a:solidFill>
                <a:srgbClr val="C00000"/>
              </a:solidFill>
            </a:endParaRPr>
          </a:p>
        </p:txBody>
      </p:sp>
      <p:grpSp>
        <p:nvGrpSpPr>
          <p:cNvPr id="49" name="Group 48">
            <a:extLst>
              <a:ext uri="{FF2B5EF4-FFF2-40B4-BE49-F238E27FC236}">
                <a16:creationId xmlns:a16="http://schemas.microsoft.com/office/drawing/2014/main" id="{8BB482DF-2BB8-40E5-84BC-09AF2831C2AC}"/>
              </a:ext>
            </a:extLst>
          </p:cNvPr>
          <p:cNvGrpSpPr/>
          <p:nvPr/>
        </p:nvGrpSpPr>
        <p:grpSpPr>
          <a:xfrm>
            <a:off x="1217106" y="1425428"/>
            <a:ext cx="5306191" cy="4785995"/>
            <a:chOff x="1217106" y="1425428"/>
            <a:chExt cx="5306191" cy="4785995"/>
          </a:xfrm>
        </p:grpSpPr>
        <p:sp>
          <p:nvSpPr>
            <p:cNvPr id="45" name="Rectangle 44">
              <a:extLst>
                <a:ext uri="{FF2B5EF4-FFF2-40B4-BE49-F238E27FC236}">
                  <a16:creationId xmlns:a16="http://schemas.microsoft.com/office/drawing/2014/main" id="{37D18998-882D-4692-ABA9-975538140299}"/>
                </a:ext>
              </a:extLst>
            </p:cNvPr>
            <p:cNvSpPr/>
            <p:nvPr/>
          </p:nvSpPr>
          <p:spPr>
            <a:xfrm>
              <a:off x="4252721" y="4024782"/>
              <a:ext cx="141730" cy="13393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6" name="Group 45">
              <a:extLst>
                <a:ext uri="{FF2B5EF4-FFF2-40B4-BE49-F238E27FC236}">
                  <a16:creationId xmlns:a16="http://schemas.microsoft.com/office/drawing/2014/main" id="{87D111A9-5D65-4E3E-9521-5A47550024E5}"/>
                </a:ext>
              </a:extLst>
            </p:cNvPr>
            <p:cNvGrpSpPr/>
            <p:nvPr/>
          </p:nvGrpSpPr>
          <p:grpSpPr>
            <a:xfrm>
              <a:off x="1217106" y="1425428"/>
              <a:ext cx="5306191" cy="4785995"/>
              <a:chOff x="1217106" y="1425428"/>
              <a:chExt cx="5306191" cy="4785995"/>
            </a:xfrm>
          </p:grpSpPr>
          <p:grpSp>
            <p:nvGrpSpPr>
              <p:cNvPr id="29" name="Group 28">
                <a:extLst>
                  <a:ext uri="{FF2B5EF4-FFF2-40B4-BE49-F238E27FC236}">
                    <a16:creationId xmlns:a16="http://schemas.microsoft.com/office/drawing/2014/main" id="{4CABA45A-5520-4029-A43E-D281781E4AF8}"/>
                  </a:ext>
                </a:extLst>
              </p:cNvPr>
              <p:cNvGrpSpPr/>
              <p:nvPr/>
            </p:nvGrpSpPr>
            <p:grpSpPr>
              <a:xfrm>
                <a:off x="1217106" y="1425428"/>
                <a:ext cx="5306191" cy="4785995"/>
                <a:chOff x="3032427" y="1145380"/>
                <a:chExt cx="5306191" cy="4785995"/>
              </a:xfrm>
            </p:grpSpPr>
            <p:sp>
              <p:nvSpPr>
                <p:cNvPr id="26" name="Rectangle 25">
                  <a:extLst>
                    <a:ext uri="{FF2B5EF4-FFF2-40B4-BE49-F238E27FC236}">
                      <a16:creationId xmlns:a16="http://schemas.microsoft.com/office/drawing/2014/main" id="{9666F974-17ED-47D6-A863-272FC3FBE7EA}"/>
                    </a:ext>
                  </a:extLst>
                </p:cNvPr>
                <p:cNvSpPr/>
                <p:nvPr/>
              </p:nvSpPr>
              <p:spPr>
                <a:xfrm>
                  <a:off x="5786286" y="3751869"/>
                  <a:ext cx="272021" cy="132769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73177890-EAD2-4F04-BE3E-97701245FF08}"/>
                    </a:ext>
                  </a:extLst>
                </p:cNvPr>
                <p:cNvGrpSpPr/>
                <p:nvPr/>
              </p:nvGrpSpPr>
              <p:grpSpPr>
                <a:xfrm>
                  <a:off x="3032427" y="1145380"/>
                  <a:ext cx="5306191" cy="4785995"/>
                  <a:chOff x="3032427" y="1145380"/>
                  <a:chExt cx="5306191" cy="4785995"/>
                </a:xfrm>
              </p:grpSpPr>
              <p:sp>
                <p:nvSpPr>
                  <p:cNvPr id="3" name="Rectangle 2">
                    <a:extLst>
                      <a:ext uri="{FF2B5EF4-FFF2-40B4-BE49-F238E27FC236}">
                        <a16:creationId xmlns:a16="http://schemas.microsoft.com/office/drawing/2014/main" id="{66E08F66-3BF3-48AC-AE14-0D9E72170F77}"/>
                      </a:ext>
                    </a:extLst>
                  </p:cNvPr>
                  <p:cNvSpPr/>
                  <p:nvPr/>
                </p:nvSpPr>
                <p:spPr>
                  <a:xfrm>
                    <a:off x="3762132" y="3387428"/>
                    <a:ext cx="2030118" cy="36874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a:extLst>
                      <a:ext uri="{FF2B5EF4-FFF2-40B4-BE49-F238E27FC236}">
                        <a16:creationId xmlns:a16="http://schemas.microsoft.com/office/drawing/2014/main" id="{D01DB843-7B75-4280-9F19-0238D0D57B82}"/>
                      </a:ext>
                    </a:extLst>
                  </p:cNvPr>
                  <p:cNvGrpSpPr/>
                  <p:nvPr/>
                </p:nvGrpSpPr>
                <p:grpSpPr>
                  <a:xfrm>
                    <a:off x="3032427" y="1145380"/>
                    <a:ext cx="5306191" cy="4785995"/>
                    <a:chOff x="2985948" y="1099023"/>
                    <a:chExt cx="5306191" cy="4785995"/>
                  </a:xfrm>
                </p:grpSpPr>
                <p:cxnSp>
                  <p:nvCxnSpPr>
                    <p:cNvPr id="44" name="Straight Connector 43">
                      <a:extLst>
                        <a:ext uri="{FF2B5EF4-FFF2-40B4-BE49-F238E27FC236}">
                          <a16:creationId xmlns:a16="http://schemas.microsoft.com/office/drawing/2014/main" id="{3E7CD5C2-43CB-4B73-90A5-581BCBDAEBEE}"/>
                        </a:ext>
                      </a:extLst>
                    </p:cNvPr>
                    <p:cNvCxnSpPr>
                      <a:cxnSpLocks/>
                    </p:cNvCxnSpPr>
                    <p:nvPr/>
                  </p:nvCxnSpPr>
                  <p:spPr>
                    <a:xfrm>
                      <a:off x="6006172" y="3709994"/>
                      <a:ext cx="13607" cy="1719819"/>
                    </a:xfrm>
                    <a:prstGeom prst="line">
                      <a:avLst/>
                    </a:prstGeom>
                  </p:spPr>
                  <p:style>
                    <a:lnRef idx="1">
                      <a:schemeClr val="dk1"/>
                    </a:lnRef>
                    <a:fillRef idx="0">
                      <a:schemeClr val="dk1"/>
                    </a:fillRef>
                    <a:effectRef idx="0">
                      <a:schemeClr val="dk1"/>
                    </a:effectRef>
                    <a:fontRef idx="minor">
                      <a:schemeClr val="tx1"/>
                    </a:fontRef>
                  </p:style>
                </p:cxnSp>
                <p:grpSp>
                  <p:nvGrpSpPr>
                    <p:cNvPr id="50" name="Group 49">
                      <a:extLst>
                        <a:ext uri="{FF2B5EF4-FFF2-40B4-BE49-F238E27FC236}">
                          <a16:creationId xmlns:a16="http://schemas.microsoft.com/office/drawing/2014/main" id="{4897DD1D-B402-4DE7-8B44-C2D0A69C40B3}"/>
                        </a:ext>
                      </a:extLst>
                    </p:cNvPr>
                    <p:cNvGrpSpPr/>
                    <p:nvPr/>
                  </p:nvGrpSpPr>
                  <p:grpSpPr>
                    <a:xfrm>
                      <a:off x="2985948" y="1099023"/>
                      <a:ext cx="5306191" cy="4785995"/>
                      <a:chOff x="2985948" y="1099023"/>
                      <a:chExt cx="5306191" cy="4785995"/>
                    </a:xfrm>
                  </p:grpSpPr>
                  <p:grpSp>
                    <p:nvGrpSpPr>
                      <p:cNvPr id="2" name="Group 1">
                        <a:extLst>
                          <a:ext uri="{FF2B5EF4-FFF2-40B4-BE49-F238E27FC236}">
                            <a16:creationId xmlns:a16="http://schemas.microsoft.com/office/drawing/2014/main" id="{29D0E2FE-18D7-473D-9A41-B45183869F98}"/>
                          </a:ext>
                        </a:extLst>
                      </p:cNvPr>
                      <p:cNvGrpSpPr/>
                      <p:nvPr/>
                    </p:nvGrpSpPr>
                    <p:grpSpPr>
                      <a:xfrm>
                        <a:off x="2985948" y="1099023"/>
                        <a:ext cx="5306191" cy="4785995"/>
                        <a:chOff x="-74310" y="0"/>
                        <a:chExt cx="5306268" cy="4786464"/>
                      </a:xfrm>
                    </p:grpSpPr>
                    <p:grpSp>
                      <p:nvGrpSpPr>
                        <p:cNvPr id="6" name="Group 5">
                          <a:extLst>
                            <a:ext uri="{FF2B5EF4-FFF2-40B4-BE49-F238E27FC236}">
                              <a16:creationId xmlns:a16="http://schemas.microsoft.com/office/drawing/2014/main" id="{88278942-4CE9-4EF4-A672-6771B5B8C5B8}"/>
                            </a:ext>
                          </a:extLst>
                        </p:cNvPr>
                        <p:cNvGrpSpPr/>
                        <p:nvPr/>
                      </p:nvGrpSpPr>
                      <p:grpSpPr>
                        <a:xfrm>
                          <a:off x="-74310" y="0"/>
                          <a:ext cx="5306268" cy="4786464"/>
                          <a:chOff x="-74310" y="0"/>
                          <a:chExt cx="5306268" cy="4786464"/>
                        </a:xfrm>
                      </p:grpSpPr>
                      <p:grpSp>
                        <p:nvGrpSpPr>
                          <p:cNvPr id="7" name="Group 6">
                            <a:extLst>
                              <a:ext uri="{FF2B5EF4-FFF2-40B4-BE49-F238E27FC236}">
                                <a16:creationId xmlns:a16="http://schemas.microsoft.com/office/drawing/2014/main" id="{A1E6C88C-A248-4F41-BEB3-C39C2F1F861D}"/>
                              </a:ext>
                            </a:extLst>
                          </p:cNvPr>
                          <p:cNvGrpSpPr/>
                          <p:nvPr/>
                        </p:nvGrpSpPr>
                        <p:grpSpPr>
                          <a:xfrm>
                            <a:off x="-74310" y="0"/>
                            <a:ext cx="5306268" cy="4786464"/>
                            <a:chOff x="-74310" y="0"/>
                            <a:chExt cx="5306268" cy="4786464"/>
                          </a:xfrm>
                        </p:grpSpPr>
                        <p:grpSp>
                          <p:nvGrpSpPr>
                            <p:cNvPr id="9" name="Group 8">
                              <a:extLst>
                                <a:ext uri="{FF2B5EF4-FFF2-40B4-BE49-F238E27FC236}">
                                  <a16:creationId xmlns:a16="http://schemas.microsoft.com/office/drawing/2014/main" id="{386BE226-CF53-4790-88BD-3E6501AED09A}"/>
                                </a:ext>
                              </a:extLst>
                            </p:cNvPr>
                            <p:cNvGrpSpPr/>
                            <p:nvPr/>
                          </p:nvGrpSpPr>
                          <p:grpSpPr>
                            <a:xfrm>
                              <a:off x="628153" y="0"/>
                              <a:ext cx="4603805" cy="4349363"/>
                              <a:chOff x="0" y="0"/>
                              <a:chExt cx="4603805" cy="4349363"/>
                            </a:xfrm>
                          </p:grpSpPr>
                          <p:cxnSp>
                            <p:nvCxnSpPr>
                              <p:cNvPr id="31" name="Straight Connector 30">
                                <a:extLst>
                                  <a:ext uri="{FF2B5EF4-FFF2-40B4-BE49-F238E27FC236}">
                                    <a16:creationId xmlns:a16="http://schemas.microsoft.com/office/drawing/2014/main" id="{F2B3E03E-7049-4853-BCF2-1B1F1315A579}"/>
                                  </a:ext>
                                </a:extLst>
                              </p:cNvPr>
                              <p:cNvCxnSpPr>
                                <a:cxnSpLocks noChangeShapeType="1"/>
                              </p:cNvCxnSpPr>
                              <p:nvPr/>
                            </p:nvCxnSpPr>
                            <p:spPr bwMode="auto">
                              <a:xfrm>
                                <a:off x="27252" y="618467"/>
                                <a:ext cx="4538298" cy="36626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nvGrpSpPr>
                              <p:cNvPr id="32" name="Group 31">
                                <a:extLst>
                                  <a:ext uri="{FF2B5EF4-FFF2-40B4-BE49-F238E27FC236}">
                                    <a16:creationId xmlns:a16="http://schemas.microsoft.com/office/drawing/2014/main" id="{994726D1-A3CB-476A-A774-FF8B72D5E2B5}"/>
                                  </a:ext>
                                </a:extLst>
                              </p:cNvPr>
                              <p:cNvGrpSpPr/>
                              <p:nvPr/>
                            </p:nvGrpSpPr>
                            <p:grpSpPr>
                              <a:xfrm>
                                <a:off x="0" y="0"/>
                                <a:ext cx="4603805" cy="4349363"/>
                                <a:chOff x="0" y="0"/>
                                <a:chExt cx="4603805" cy="4349363"/>
                              </a:xfrm>
                            </p:grpSpPr>
                            <p:cxnSp>
                              <p:nvCxnSpPr>
                                <p:cNvPr id="33" name="Straight Connector 32">
                                  <a:extLst>
                                    <a:ext uri="{FF2B5EF4-FFF2-40B4-BE49-F238E27FC236}">
                                      <a16:creationId xmlns:a16="http://schemas.microsoft.com/office/drawing/2014/main" id="{7852029F-270E-45FA-B5DF-6FC9D264A45B}"/>
                                    </a:ext>
                                  </a:extLst>
                                </p:cNvPr>
                                <p:cNvCxnSpPr>
                                  <a:cxnSpLocks noChangeShapeType="1"/>
                                </p:cNvCxnSpPr>
                                <p:nvPr/>
                              </p:nvCxnSpPr>
                              <p:spPr bwMode="auto">
                                <a:xfrm flipH="1">
                                  <a:off x="2484663" y="2611227"/>
                                  <a:ext cx="4383" cy="171353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nvGrpSpPr>
                                <p:cNvPr id="34" name="Group 33">
                                  <a:extLst>
                                    <a:ext uri="{FF2B5EF4-FFF2-40B4-BE49-F238E27FC236}">
                                      <a16:creationId xmlns:a16="http://schemas.microsoft.com/office/drawing/2014/main" id="{7B50979B-BCAD-4EFD-BDCF-5E5D2323D36F}"/>
                                    </a:ext>
                                  </a:extLst>
                                </p:cNvPr>
                                <p:cNvGrpSpPr/>
                                <p:nvPr/>
                              </p:nvGrpSpPr>
                              <p:grpSpPr>
                                <a:xfrm>
                                  <a:off x="0" y="0"/>
                                  <a:ext cx="4603805" cy="4349363"/>
                                  <a:chOff x="0" y="0"/>
                                  <a:chExt cx="4603805" cy="4349363"/>
                                </a:xfrm>
                              </p:grpSpPr>
                              <p:cxnSp>
                                <p:nvCxnSpPr>
                                  <p:cNvPr id="36" name="Straight Connector 35">
                                    <a:extLst>
                                      <a:ext uri="{FF2B5EF4-FFF2-40B4-BE49-F238E27FC236}">
                                        <a16:creationId xmlns:a16="http://schemas.microsoft.com/office/drawing/2014/main" id="{BD7DC5FF-88C5-4132-BBBF-EC0149167C77}"/>
                                      </a:ext>
                                    </a:extLst>
                                  </p:cNvPr>
                                  <p:cNvCxnSpPr>
                                    <a:cxnSpLocks noChangeShapeType="1"/>
                                  </p:cNvCxnSpPr>
                                  <p:nvPr/>
                                </p:nvCxnSpPr>
                                <p:spPr bwMode="auto">
                                  <a:xfrm>
                                    <a:off x="31805" y="0"/>
                                    <a:ext cx="0" cy="4343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37" name="Straight Connector 36">
                                    <a:extLst>
                                      <a:ext uri="{FF2B5EF4-FFF2-40B4-BE49-F238E27FC236}">
                                        <a16:creationId xmlns:a16="http://schemas.microsoft.com/office/drawing/2014/main" id="{C306DC16-C35C-43A7-BD78-7C6F29D65683}"/>
                                      </a:ext>
                                    </a:extLst>
                                  </p:cNvPr>
                                  <p:cNvCxnSpPr>
                                    <a:cxnSpLocks noChangeShapeType="1"/>
                                  </p:cNvCxnSpPr>
                                  <p:nvPr/>
                                </p:nvCxnSpPr>
                                <p:spPr bwMode="auto">
                                  <a:xfrm>
                                    <a:off x="31805" y="4349363"/>
                                    <a:ext cx="45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38" name="Straight Connector 37">
                                    <a:extLst>
                                      <a:ext uri="{FF2B5EF4-FFF2-40B4-BE49-F238E27FC236}">
                                        <a16:creationId xmlns:a16="http://schemas.microsoft.com/office/drawing/2014/main" id="{21248123-FCB5-46F1-BD23-70B8FAC6E031}"/>
                                      </a:ext>
                                    </a:extLst>
                                  </p:cNvPr>
                                  <p:cNvCxnSpPr>
                                    <a:cxnSpLocks noChangeShapeType="1"/>
                                  </p:cNvCxnSpPr>
                                  <p:nvPr/>
                                </p:nvCxnSpPr>
                                <p:spPr bwMode="auto">
                                  <a:xfrm>
                                    <a:off x="47709" y="3926950"/>
                                    <a:ext cx="4060861" cy="762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39" name="Straight Connector 38">
                                    <a:extLst>
                                      <a:ext uri="{FF2B5EF4-FFF2-40B4-BE49-F238E27FC236}">
                                        <a16:creationId xmlns:a16="http://schemas.microsoft.com/office/drawing/2014/main" id="{A7912650-0AFF-484C-930B-1F4D2DAA92ED}"/>
                                      </a:ext>
                                    </a:extLst>
                                  </p:cNvPr>
                                  <p:cNvCxnSpPr>
                                    <a:cxnSpLocks noChangeShapeType="1"/>
                                  </p:cNvCxnSpPr>
                                  <p:nvPr/>
                                </p:nvCxnSpPr>
                                <p:spPr bwMode="auto">
                                  <a:xfrm flipH="1" flipV="1">
                                    <a:off x="2" y="2600075"/>
                                    <a:ext cx="2489044" cy="519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0" name="Straight Connector 39">
                                    <a:extLst>
                                      <a:ext uri="{FF2B5EF4-FFF2-40B4-BE49-F238E27FC236}">
                                        <a16:creationId xmlns:a16="http://schemas.microsoft.com/office/drawing/2014/main" id="{7CCB68DF-B124-4BB7-854C-E238012F2B6F}"/>
                                      </a:ext>
                                    </a:extLst>
                                  </p:cNvPr>
                                  <p:cNvCxnSpPr>
                                    <a:cxnSpLocks noChangeShapeType="1"/>
                                  </p:cNvCxnSpPr>
                                  <p:nvPr/>
                                </p:nvCxnSpPr>
                                <p:spPr bwMode="auto">
                                  <a:xfrm flipH="1">
                                    <a:off x="0" y="2242268"/>
                                    <a:ext cx="20574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cxnSp>
                              <p:nvCxnSpPr>
                                <p:cNvPr id="35" name="Straight Connector 34">
                                  <a:extLst>
                                    <a:ext uri="{FF2B5EF4-FFF2-40B4-BE49-F238E27FC236}">
                                      <a16:creationId xmlns:a16="http://schemas.microsoft.com/office/drawing/2014/main" id="{2CA70825-2F88-4717-8B07-D13F66B39187}"/>
                                    </a:ext>
                                  </a:extLst>
                                </p:cNvPr>
                                <p:cNvCxnSpPr>
                                  <a:cxnSpLocks noChangeShapeType="1"/>
                                </p:cNvCxnSpPr>
                                <p:nvPr/>
                              </p:nvCxnSpPr>
                              <p:spPr bwMode="auto">
                                <a:xfrm>
                                  <a:off x="2043485" y="2242268"/>
                                  <a:ext cx="7951" cy="21001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grpSp>
                        <p:grpSp>
                          <p:nvGrpSpPr>
                            <p:cNvPr id="10" name="Group 9">
                              <a:extLst>
                                <a:ext uri="{FF2B5EF4-FFF2-40B4-BE49-F238E27FC236}">
                                  <a16:creationId xmlns:a16="http://schemas.microsoft.com/office/drawing/2014/main" id="{AA1B20CD-7B0B-4727-B142-5DADB7077A0A}"/>
                                </a:ext>
                              </a:extLst>
                            </p:cNvPr>
                            <p:cNvGrpSpPr/>
                            <p:nvPr/>
                          </p:nvGrpSpPr>
                          <p:grpSpPr>
                            <a:xfrm>
                              <a:off x="-74310" y="2000250"/>
                              <a:ext cx="4272350" cy="2786214"/>
                              <a:chOff x="-74310" y="1340292"/>
                              <a:chExt cx="4272350" cy="2786214"/>
                            </a:xfrm>
                          </p:grpSpPr>
                          <p:grpSp>
                            <p:nvGrpSpPr>
                              <p:cNvPr id="11" name="Group 10">
                                <a:extLst>
                                  <a:ext uri="{FF2B5EF4-FFF2-40B4-BE49-F238E27FC236}">
                                    <a16:creationId xmlns:a16="http://schemas.microsoft.com/office/drawing/2014/main" id="{13A93E78-EF46-4605-946A-31B6A91E95EB}"/>
                                  </a:ext>
                                </a:extLst>
                              </p:cNvPr>
                              <p:cNvGrpSpPr/>
                              <p:nvPr/>
                            </p:nvGrpSpPr>
                            <p:grpSpPr>
                              <a:xfrm>
                                <a:off x="1177123" y="1340292"/>
                                <a:ext cx="2989361" cy="1537916"/>
                                <a:chOff x="330" y="1340292"/>
                                <a:chExt cx="2989361" cy="1537916"/>
                              </a:xfrm>
                            </p:grpSpPr>
                            <p:sp>
                              <p:nvSpPr>
                                <p:cNvPr id="27" name="Text Box 46">
                                  <a:extLst>
                                    <a:ext uri="{FF2B5EF4-FFF2-40B4-BE49-F238E27FC236}">
                                      <a16:creationId xmlns:a16="http://schemas.microsoft.com/office/drawing/2014/main" id="{76B214AF-A43E-4B09-852C-8FA067A14F68}"/>
                                    </a:ext>
                                  </a:extLst>
                                </p:cNvPr>
                                <p:cNvSpPr txBox="1">
                                  <a:spLocks noChangeArrowheads="1"/>
                                </p:cNvSpPr>
                                <p:nvPr/>
                              </p:nvSpPr>
                              <p:spPr bwMode="auto">
                                <a:xfrm>
                                  <a:off x="1749286" y="1340292"/>
                                  <a:ext cx="1240405"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Recapture R</a:t>
                                  </a:r>
                                  <a:endParaRPr lang="en-US" sz="1200" dirty="0">
                                    <a:effectLst/>
                                    <a:latin typeface="Times New Roman" panose="02020603050405020304" pitchFamily="18" charset="0"/>
                                    <a:ea typeface="Times New Roman" panose="02020603050405020304" pitchFamily="18" charset="0"/>
                                  </a:endParaRPr>
                                </a:p>
                              </p:txBody>
                            </p:sp>
                            <p:sp>
                              <p:nvSpPr>
                                <p:cNvPr id="28" name="Text Box 43">
                                  <a:extLst>
                                    <a:ext uri="{FF2B5EF4-FFF2-40B4-BE49-F238E27FC236}">
                                      <a16:creationId xmlns:a16="http://schemas.microsoft.com/office/drawing/2014/main" id="{A7E2A0DB-8E69-4C7E-82D1-AC234680D82D}"/>
                                    </a:ext>
                                  </a:extLst>
                                </p:cNvPr>
                                <p:cNvSpPr txBox="1">
                                  <a:spLocks noChangeArrowheads="1"/>
                                </p:cNvSpPr>
                                <p:nvPr/>
                              </p:nvSpPr>
                              <p:spPr bwMode="auto">
                                <a:xfrm>
                                  <a:off x="1550423" y="2535308"/>
                                  <a:ext cx="603885"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solidFill>
                                        <a:srgbClr val="C00000"/>
                                      </a:solidFill>
                                      <a:latin typeface="Times New Roman" panose="02020603050405020304" pitchFamily="18" charset="0"/>
                                      <a:ea typeface="Times New Roman" panose="02020603050405020304" pitchFamily="18" charset="0"/>
                                    </a:rPr>
                                    <a:t>R</a:t>
                                  </a:r>
                                  <a:r>
                                    <a:rPr lang="en-US" sz="1400" b="1" dirty="0">
                                      <a:effectLst/>
                                      <a:latin typeface="Times New Roman" panose="02020603050405020304" pitchFamily="18"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p:txBody>
                            </p:sp>
                            <p:sp>
                              <p:nvSpPr>
                                <p:cNvPr id="30" name="Text Box 102">
                                  <a:extLst>
                                    <a:ext uri="{FF2B5EF4-FFF2-40B4-BE49-F238E27FC236}">
                                      <a16:creationId xmlns:a16="http://schemas.microsoft.com/office/drawing/2014/main" id="{5699F1FC-1500-4848-B9CF-06046AFB4C28}"/>
                                    </a:ext>
                                  </a:extLst>
                                </p:cNvPr>
                                <p:cNvSpPr txBox="1">
                                  <a:spLocks noChangeArrowheads="1"/>
                                </p:cNvSpPr>
                                <p:nvPr/>
                              </p:nvSpPr>
                              <p:spPr bwMode="auto">
                                <a:xfrm>
                                  <a:off x="330" y="1608186"/>
                                  <a:ext cx="922020"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Gain</a:t>
                                  </a:r>
                                  <a:endParaRPr lang="en-US" sz="1200" dirty="0">
                                    <a:effectLst/>
                                    <a:latin typeface="Times New Roman" panose="02020603050405020304" pitchFamily="18" charset="0"/>
                                    <a:ea typeface="Times New Roman" panose="02020603050405020304" pitchFamily="18" charset="0"/>
                                  </a:endParaRPr>
                                </a:p>
                              </p:txBody>
                            </p:sp>
                          </p:grpSp>
                          <p:grpSp>
                            <p:nvGrpSpPr>
                              <p:cNvPr id="12" name="Group 11">
                                <a:extLst>
                                  <a:ext uri="{FF2B5EF4-FFF2-40B4-BE49-F238E27FC236}">
                                    <a16:creationId xmlns:a16="http://schemas.microsoft.com/office/drawing/2014/main" id="{ED435C70-CA4F-437D-AF9D-2ECC5427163D}"/>
                                  </a:ext>
                                </a:extLst>
                              </p:cNvPr>
                              <p:cNvGrpSpPr/>
                              <p:nvPr/>
                            </p:nvGrpSpPr>
                            <p:grpSpPr>
                              <a:xfrm>
                                <a:off x="-74310" y="1423284"/>
                                <a:ext cx="856409" cy="2094753"/>
                                <a:chOff x="-74310" y="0"/>
                                <a:chExt cx="856409" cy="2094753"/>
                              </a:xfrm>
                            </p:grpSpPr>
                            <p:sp>
                              <p:nvSpPr>
                                <p:cNvPr id="21" name="Text Box 106">
                                  <a:extLst>
                                    <a:ext uri="{FF2B5EF4-FFF2-40B4-BE49-F238E27FC236}">
                                      <a16:creationId xmlns:a16="http://schemas.microsoft.com/office/drawing/2014/main" id="{5F69D270-99A0-4E92-ACA5-2602A2001D3F}"/>
                                    </a:ext>
                                  </a:extLst>
                                </p:cNvPr>
                                <p:cNvSpPr txBox="1"/>
                                <p:nvPr/>
                              </p:nvSpPr>
                              <p:spPr>
                                <a:xfrm>
                                  <a:off x="-74310" y="0"/>
                                  <a:ext cx="516255" cy="41338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$220</a:t>
                                  </a:r>
                                </a:p>
                              </p:txBody>
                            </p:sp>
                            <p:sp>
                              <p:nvSpPr>
                                <p:cNvPr id="22" name="Text Box 107">
                                  <a:extLst>
                                    <a:ext uri="{FF2B5EF4-FFF2-40B4-BE49-F238E27FC236}">
                                      <a16:creationId xmlns:a16="http://schemas.microsoft.com/office/drawing/2014/main" id="{6751CC18-3FFC-40D0-9010-7119E4DBE1D1}"/>
                                    </a:ext>
                                  </a:extLst>
                                </p:cNvPr>
                                <p:cNvSpPr txBox="1"/>
                                <p:nvPr/>
                              </p:nvSpPr>
                              <p:spPr>
                                <a:xfrm>
                                  <a:off x="-27830" y="409988"/>
                                  <a:ext cx="516835" cy="41346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a:t>
                                  </a:r>
                                  <a:r>
                                    <a:rPr lang="en-US" sz="1200" dirty="0">
                                      <a:latin typeface="Times New Roman" panose="02020603050405020304" pitchFamily="18" charset="0"/>
                                      <a:ea typeface="Times New Roman" panose="02020603050405020304" pitchFamily="18" charset="0"/>
                                    </a:rPr>
                                    <a:t>20</a:t>
                                  </a:r>
                                  <a:r>
                                    <a:rPr lang="en-US" sz="1200" dirty="0">
                                      <a:effectLst/>
                                      <a:latin typeface="Times New Roman" panose="02020603050405020304" pitchFamily="18" charset="0"/>
                                      <a:ea typeface="Times New Roman" panose="02020603050405020304" pitchFamily="18" charset="0"/>
                                    </a:rPr>
                                    <a:t>0</a:t>
                                  </a:r>
                                </a:p>
                              </p:txBody>
                            </p:sp>
                            <p:sp>
                              <p:nvSpPr>
                                <p:cNvPr id="23" name="Text Box 108">
                                  <a:extLst>
                                    <a:ext uri="{FF2B5EF4-FFF2-40B4-BE49-F238E27FC236}">
                                      <a16:creationId xmlns:a16="http://schemas.microsoft.com/office/drawing/2014/main" id="{BD7A042A-CA86-4ED9-AEDE-48A4D3C8E061}"/>
                                    </a:ext>
                                  </a:extLst>
                                </p:cNvPr>
                                <p:cNvSpPr txBox="1"/>
                                <p:nvPr/>
                              </p:nvSpPr>
                              <p:spPr>
                                <a:xfrm>
                                  <a:off x="183818" y="1681368"/>
                                  <a:ext cx="516255" cy="41338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$110</a:t>
                                  </a:r>
                                </a:p>
                              </p:txBody>
                            </p:sp>
                            <p:sp>
                              <p:nvSpPr>
                                <p:cNvPr id="24" name="Text Box 109">
                                  <a:extLst>
                                    <a:ext uri="{FF2B5EF4-FFF2-40B4-BE49-F238E27FC236}">
                                      <a16:creationId xmlns:a16="http://schemas.microsoft.com/office/drawing/2014/main" id="{6D1850A2-EF61-4F54-BCBB-362151A7E736}"/>
                                    </a:ext>
                                  </a:extLst>
                                </p:cNvPr>
                                <p:cNvSpPr txBox="1"/>
                                <p:nvPr/>
                              </p:nvSpPr>
                              <p:spPr>
                                <a:xfrm>
                                  <a:off x="349857" y="0"/>
                                  <a:ext cx="429260" cy="3733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P</a:t>
                                  </a:r>
                                  <a:r>
                                    <a:rPr lang="en-US" sz="1200" b="1" baseline="-25000" dirty="0">
                                      <a:latin typeface="Times New Roman" panose="02020603050405020304" pitchFamily="18" charset="0"/>
                                      <a:ea typeface="Times New Roman" panose="02020603050405020304" pitchFamily="18" charset="0"/>
                                    </a:rPr>
                                    <a:t>4</a:t>
                                  </a:r>
                                  <a:endParaRPr lang="en-US" sz="1200" baseline="-25000" dirty="0">
                                    <a:effectLst/>
                                    <a:latin typeface="Times New Roman" panose="02020603050405020304" pitchFamily="18" charset="0"/>
                                    <a:ea typeface="Times New Roman" panose="02020603050405020304" pitchFamily="18" charset="0"/>
                                  </a:endParaRPr>
                                </a:p>
                              </p:txBody>
                            </p:sp>
                            <p:sp>
                              <p:nvSpPr>
                                <p:cNvPr id="25" name="Text Box 110">
                                  <a:extLst>
                                    <a:ext uri="{FF2B5EF4-FFF2-40B4-BE49-F238E27FC236}">
                                      <a16:creationId xmlns:a16="http://schemas.microsoft.com/office/drawing/2014/main" id="{8F61F818-1A60-470B-8D4E-D914FE03126F}"/>
                                    </a:ext>
                                  </a:extLst>
                                </p:cNvPr>
                                <p:cNvSpPr txBox="1"/>
                                <p:nvPr/>
                              </p:nvSpPr>
                              <p:spPr>
                                <a:xfrm>
                                  <a:off x="352729" y="380338"/>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latin typeface="Times New Roman" panose="02020603050405020304" pitchFamily="18" charset="0"/>
                                      <a:ea typeface="Times New Roman" panose="02020603050405020304" pitchFamily="18" charset="0"/>
                                    </a:rPr>
                                    <a:t>P</a:t>
                                  </a:r>
                                  <a:r>
                                    <a:rPr lang="en-US" sz="1200" b="1" baseline="-25000" dirty="0">
                                      <a:latin typeface="Times New Roman" panose="02020603050405020304" pitchFamily="18" charset="0"/>
                                      <a:ea typeface="Times New Roman" panose="02020603050405020304" pitchFamily="18" charset="0"/>
                                    </a:rPr>
                                    <a:t>3</a:t>
                                  </a:r>
                                  <a:endParaRPr lang="en-US" sz="1200" baseline="-25000" dirty="0">
                                    <a:effectLst/>
                                    <a:latin typeface="Times New Roman" panose="02020603050405020304" pitchFamily="18" charset="0"/>
                                    <a:ea typeface="Times New Roman" panose="02020603050405020304" pitchFamily="18" charset="0"/>
                                  </a:endParaRPr>
                                </a:p>
                              </p:txBody>
                            </p:sp>
                          </p:grpSp>
                          <p:grpSp>
                            <p:nvGrpSpPr>
                              <p:cNvPr id="13" name="Group 12">
                                <a:extLst>
                                  <a:ext uri="{FF2B5EF4-FFF2-40B4-BE49-F238E27FC236}">
                                    <a16:creationId xmlns:a16="http://schemas.microsoft.com/office/drawing/2014/main" id="{D0E4C28D-7BB1-4BF0-9932-087313132CBE}"/>
                                  </a:ext>
                                </a:extLst>
                              </p:cNvPr>
                              <p:cNvGrpSpPr/>
                              <p:nvPr/>
                            </p:nvGrpSpPr>
                            <p:grpSpPr>
                              <a:xfrm>
                                <a:off x="2437278" y="3625795"/>
                                <a:ext cx="1760762" cy="500711"/>
                                <a:chOff x="4179" y="0"/>
                                <a:chExt cx="1760762" cy="500711"/>
                              </a:xfrm>
                            </p:grpSpPr>
                            <p:sp>
                              <p:nvSpPr>
                                <p:cNvPr id="14" name="Text Box 112">
                                  <a:extLst>
                                    <a:ext uri="{FF2B5EF4-FFF2-40B4-BE49-F238E27FC236}">
                                      <a16:creationId xmlns:a16="http://schemas.microsoft.com/office/drawing/2014/main" id="{318D7C97-7741-47B1-BB61-21953C79DE7A}"/>
                                    </a:ext>
                                  </a:extLst>
                                </p:cNvPr>
                                <p:cNvSpPr txBox="1"/>
                                <p:nvPr/>
                              </p:nvSpPr>
                              <p:spPr>
                                <a:xfrm>
                                  <a:off x="63610" y="7951"/>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Q</a:t>
                                  </a:r>
                                  <a:r>
                                    <a:rPr lang="en-US" sz="1200" b="1" baseline="-25000" dirty="0">
                                      <a:effectLst/>
                                      <a:latin typeface="Times New Roman" panose="02020603050405020304" pitchFamily="18" charset="0"/>
                                      <a:ea typeface="Times New Roman" panose="02020603050405020304" pitchFamily="18" charset="0"/>
                                    </a:rPr>
                                    <a:t>4</a:t>
                                  </a:r>
                                  <a:endParaRPr lang="en-US" sz="1200" baseline="-25000" dirty="0">
                                    <a:effectLst/>
                                    <a:latin typeface="Times New Roman" panose="02020603050405020304" pitchFamily="18" charset="0"/>
                                    <a:ea typeface="Times New Roman" panose="02020603050405020304" pitchFamily="18" charset="0"/>
                                  </a:endParaRPr>
                                </a:p>
                              </p:txBody>
                            </p:sp>
                            <p:sp>
                              <p:nvSpPr>
                                <p:cNvPr id="15" name="Text Box 113">
                                  <a:extLst>
                                    <a:ext uri="{FF2B5EF4-FFF2-40B4-BE49-F238E27FC236}">
                                      <a16:creationId xmlns:a16="http://schemas.microsoft.com/office/drawing/2014/main" id="{CAF66C66-A7E5-4818-A064-B6A9A0F5D65F}"/>
                                    </a:ext>
                                  </a:extLst>
                                </p:cNvPr>
                                <p:cNvSpPr txBox="1"/>
                                <p:nvPr/>
                              </p:nvSpPr>
                              <p:spPr>
                                <a:xfrm>
                                  <a:off x="747423" y="0"/>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latin typeface="Times New Roman" panose="02020603050405020304" pitchFamily="18" charset="0"/>
                                      <a:ea typeface="Times New Roman" panose="02020603050405020304" pitchFamily="18" charset="0"/>
                                    </a:rPr>
                                    <a:t>Q</a:t>
                                  </a:r>
                                  <a:r>
                                    <a:rPr lang="en-US" sz="1200" b="1" baseline="-25000" dirty="0">
                                      <a:latin typeface="Times New Roman" panose="02020603050405020304" pitchFamily="18" charset="0"/>
                                      <a:ea typeface="Times New Roman" panose="02020603050405020304" pitchFamily="18" charset="0"/>
                                    </a:rPr>
                                    <a:t>3</a:t>
                                  </a:r>
                                  <a:endParaRPr lang="en-US" sz="1200" baseline="-25000" dirty="0">
                                    <a:effectLst/>
                                    <a:latin typeface="Times New Roman" panose="02020603050405020304" pitchFamily="18" charset="0"/>
                                    <a:ea typeface="Times New Roman" panose="02020603050405020304" pitchFamily="18" charset="0"/>
                                  </a:endParaRPr>
                                </a:p>
                              </p:txBody>
                            </p:sp>
                            <p:sp>
                              <p:nvSpPr>
                                <p:cNvPr id="16" name="Text Box 114">
                                  <a:extLst>
                                    <a:ext uri="{FF2B5EF4-FFF2-40B4-BE49-F238E27FC236}">
                                      <a16:creationId xmlns:a16="http://schemas.microsoft.com/office/drawing/2014/main" id="{482FDC82-5B0F-4333-BDE0-DBA7CC609AEB}"/>
                                    </a:ext>
                                  </a:extLst>
                                </p:cNvPr>
                                <p:cNvSpPr txBox="1"/>
                                <p:nvPr/>
                              </p:nvSpPr>
                              <p:spPr>
                                <a:xfrm>
                                  <a:off x="1304014" y="15903"/>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endParaRPr lang="en-US" sz="1200" dirty="0">
                                    <a:effectLst/>
                                    <a:latin typeface="Times New Roman" panose="02020603050405020304" pitchFamily="18" charset="0"/>
                                    <a:ea typeface="Times New Roman" panose="02020603050405020304" pitchFamily="18" charset="0"/>
                                  </a:endParaRPr>
                                </a:p>
                              </p:txBody>
                            </p:sp>
                            <p:grpSp>
                              <p:nvGrpSpPr>
                                <p:cNvPr id="17" name="Group 16">
                                  <a:extLst>
                                    <a:ext uri="{FF2B5EF4-FFF2-40B4-BE49-F238E27FC236}">
                                      <a16:creationId xmlns:a16="http://schemas.microsoft.com/office/drawing/2014/main" id="{B01F8AD3-52D3-4A19-849A-A0D9C61BD065}"/>
                                    </a:ext>
                                  </a:extLst>
                                </p:cNvPr>
                                <p:cNvGrpSpPr/>
                                <p:nvPr/>
                              </p:nvGrpSpPr>
                              <p:grpSpPr>
                                <a:xfrm>
                                  <a:off x="4179" y="180986"/>
                                  <a:ext cx="1760762" cy="319725"/>
                                  <a:chOff x="4179" y="14009"/>
                                  <a:chExt cx="1760762" cy="319725"/>
                                </a:xfrm>
                              </p:grpSpPr>
                              <p:sp>
                                <p:nvSpPr>
                                  <p:cNvPr id="18" name="Text Box 115">
                                    <a:extLst>
                                      <a:ext uri="{FF2B5EF4-FFF2-40B4-BE49-F238E27FC236}">
                                        <a16:creationId xmlns:a16="http://schemas.microsoft.com/office/drawing/2014/main" id="{3C8B3E2C-B566-496E-9A46-FACD1F57FB49}"/>
                                      </a:ext>
                                    </a:extLst>
                                  </p:cNvPr>
                                  <p:cNvSpPr txBox="1"/>
                                  <p:nvPr/>
                                </p:nvSpPr>
                                <p:spPr>
                                  <a:xfrm>
                                    <a:off x="4179" y="14009"/>
                                    <a:ext cx="439195" cy="3117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latin typeface="Times New Roman" panose="02020603050405020304" pitchFamily="18" charset="0"/>
                                        <a:ea typeface="Times New Roman" panose="02020603050405020304" pitchFamily="18" charset="0"/>
                                      </a:rPr>
                                      <a:t>8</a:t>
                                    </a:r>
                                    <a:r>
                                      <a:rPr lang="en-US" sz="1200" dirty="0">
                                        <a:effectLst/>
                                        <a:latin typeface="Times New Roman" panose="02020603050405020304" pitchFamily="18" charset="0"/>
                                        <a:ea typeface="Times New Roman" panose="02020603050405020304" pitchFamily="18" charset="0"/>
                                      </a:rPr>
                                      <a:t>0</a:t>
                                    </a:r>
                                  </a:p>
                                </p:txBody>
                              </p:sp>
                              <p:sp>
                                <p:nvSpPr>
                                  <p:cNvPr id="19" name="Text Box 116">
                                    <a:extLst>
                                      <a:ext uri="{FF2B5EF4-FFF2-40B4-BE49-F238E27FC236}">
                                        <a16:creationId xmlns:a16="http://schemas.microsoft.com/office/drawing/2014/main" id="{63D5C786-5B78-4267-9E6B-6FA99CB688D4}"/>
                                      </a:ext>
                                    </a:extLst>
                                  </p:cNvPr>
                                  <p:cNvSpPr txBox="1"/>
                                  <p:nvPr/>
                                </p:nvSpPr>
                                <p:spPr>
                                  <a:xfrm>
                                    <a:off x="707666" y="15903"/>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100</a:t>
                                    </a:r>
                                  </a:p>
                                </p:txBody>
                              </p:sp>
                              <p:sp>
                                <p:nvSpPr>
                                  <p:cNvPr id="20" name="Text Box 117">
                                    <a:extLst>
                                      <a:ext uri="{FF2B5EF4-FFF2-40B4-BE49-F238E27FC236}">
                                        <a16:creationId xmlns:a16="http://schemas.microsoft.com/office/drawing/2014/main" id="{130626ED-D8C6-4A3E-93C6-8961D99420F2}"/>
                                      </a:ext>
                                    </a:extLst>
                                  </p:cNvPr>
                                  <p:cNvSpPr txBox="1"/>
                                  <p:nvPr/>
                                </p:nvSpPr>
                                <p:spPr>
                                  <a:xfrm>
                                    <a:off x="1256306" y="23854"/>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endParaRPr lang="en-US" sz="1200" dirty="0">
                                      <a:effectLst/>
                                      <a:latin typeface="Times New Roman" panose="02020603050405020304" pitchFamily="18" charset="0"/>
                                      <a:ea typeface="Times New Roman" panose="02020603050405020304" pitchFamily="18" charset="0"/>
                                    </a:endParaRPr>
                                  </a:p>
                                </p:txBody>
                              </p:sp>
                            </p:grpSp>
                          </p:grpSp>
                        </p:grpSp>
                      </p:grpSp>
                      <p:sp>
                        <p:nvSpPr>
                          <p:cNvPr id="8" name="Text Box 118">
                            <a:extLst>
                              <a:ext uri="{FF2B5EF4-FFF2-40B4-BE49-F238E27FC236}">
                                <a16:creationId xmlns:a16="http://schemas.microsoft.com/office/drawing/2014/main" id="{344FA4A1-6E23-4B50-A254-98589CF4E112}"/>
                              </a:ext>
                            </a:extLst>
                          </p:cNvPr>
                          <p:cNvSpPr txBox="1"/>
                          <p:nvPr/>
                        </p:nvSpPr>
                        <p:spPr>
                          <a:xfrm>
                            <a:off x="4716845" y="3728385"/>
                            <a:ext cx="413385" cy="38925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C</a:t>
                            </a:r>
                            <a:endParaRPr lang="en-US" sz="1200" dirty="0">
                              <a:effectLst/>
                              <a:latin typeface="Times New Roman" panose="02020603050405020304" pitchFamily="18" charset="0"/>
                              <a:ea typeface="Times New Roman" panose="02020603050405020304" pitchFamily="18" charset="0"/>
                            </a:endParaRPr>
                          </a:p>
                        </p:txBody>
                      </p:sp>
                    </p:grpSp>
                    <p:cxnSp>
                      <p:nvCxnSpPr>
                        <p:cNvPr id="4" name="Straight Arrow Connector 3">
                          <a:extLst>
                            <a:ext uri="{FF2B5EF4-FFF2-40B4-BE49-F238E27FC236}">
                              <a16:creationId xmlns:a16="http://schemas.microsoft.com/office/drawing/2014/main" id="{3E247459-8136-4EDE-8097-3AB0E0D44FDC}"/>
                            </a:ext>
                          </a:extLst>
                        </p:cNvPr>
                        <p:cNvCxnSpPr>
                          <a:stCxn id="27" idx="2"/>
                        </p:cNvCxnSpPr>
                        <p:nvPr/>
                      </p:nvCxnSpPr>
                      <p:spPr>
                        <a:xfrm flipH="1">
                          <a:off x="3156668" y="2343150"/>
                          <a:ext cx="389615" cy="86122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
                    <p:nvSpPr>
                      <p:cNvPr id="48" name="Text Box 115">
                        <a:extLst>
                          <a:ext uri="{FF2B5EF4-FFF2-40B4-BE49-F238E27FC236}">
                            <a16:creationId xmlns:a16="http://schemas.microsoft.com/office/drawing/2014/main" id="{980C0505-E7D3-4B43-89D7-DE51A5A10809}"/>
                          </a:ext>
                        </a:extLst>
                      </p:cNvPr>
                      <p:cNvSpPr txBox="1"/>
                      <p:nvPr/>
                    </p:nvSpPr>
                    <p:spPr>
                      <a:xfrm>
                        <a:off x="5869778" y="5507959"/>
                        <a:ext cx="370956" cy="250071"/>
                      </a:xfrm>
                      <a:prstGeom prst="rect">
                        <a:avLst/>
                      </a:prstGeom>
                      <a:solidFill>
                        <a:srgbClr val="FFFF00"/>
                      </a:solidFill>
                      <a:ln w="19050">
                        <a:solidFill>
                          <a:srgbClr val="C00000"/>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solidFill>
                              <a:srgbClr val="C00000"/>
                            </a:solidFill>
                            <a:effectLst/>
                            <a:latin typeface="Times New Roman" panose="02020603050405020304" pitchFamily="18" charset="0"/>
                            <a:ea typeface="Times New Roman" panose="02020603050405020304" pitchFamily="18" charset="0"/>
                          </a:rPr>
                          <a:t>92</a:t>
                        </a:r>
                      </a:p>
                    </p:txBody>
                  </p:sp>
                </p:grpSp>
              </p:grpSp>
            </p:grpSp>
          </p:grpSp>
          <p:sp>
            <p:nvSpPr>
              <p:cNvPr id="55" name="Text Box 43">
                <a:extLst>
                  <a:ext uri="{FF2B5EF4-FFF2-40B4-BE49-F238E27FC236}">
                    <a16:creationId xmlns:a16="http://schemas.microsoft.com/office/drawing/2014/main" id="{BE960BB6-4604-4B75-84AE-2AC0812F8070}"/>
                  </a:ext>
                </a:extLst>
              </p:cNvPr>
              <p:cNvSpPr txBox="1">
                <a:spLocks noChangeArrowheads="1"/>
              </p:cNvSpPr>
              <p:nvPr/>
            </p:nvSpPr>
            <p:spPr bwMode="auto">
              <a:xfrm>
                <a:off x="3798998" y="4935501"/>
                <a:ext cx="603876" cy="342866"/>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200" b="1" dirty="0">
                    <a:effectLst/>
                    <a:latin typeface="Times New Roman" panose="02020603050405020304" pitchFamily="18" charset="0"/>
                    <a:ea typeface="Times New Roman" panose="02020603050405020304" pitchFamily="18" charset="0"/>
                  </a:rPr>
                  <a:t>Loss </a:t>
                </a:r>
                <a:endParaRPr lang="en-US" sz="1200" dirty="0">
                  <a:effectLst/>
                  <a:latin typeface="Times New Roman" panose="02020603050405020304" pitchFamily="18" charset="0"/>
                  <a:ea typeface="Times New Roman" panose="02020603050405020304" pitchFamily="18" charset="0"/>
                </a:endParaRPr>
              </a:p>
            </p:txBody>
          </p:sp>
        </p:grpSp>
      </p:grpSp>
      <p:sp>
        <p:nvSpPr>
          <p:cNvPr id="43" name="TextBox 42"/>
          <p:cNvSpPr txBox="1"/>
          <p:nvPr/>
        </p:nvSpPr>
        <p:spPr>
          <a:xfrm>
            <a:off x="5505545" y="6040298"/>
            <a:ext cx="6230772" cy="646331"/>
          </a:xfrm>
          <a:prstGeom prst="rect">
            <a:avLst/>
          </a:prstGeom>
          <a:solidFill>
            <a:srgbClr val="FFFF00">
              <a:alpha val="20000"/>
            </a:srgbClr>
          </a:solidFill>
          <a:ln w="38100">
            <a:solidFill>
              <a:srgbClr val="C00000"/>
            </a:solidFill>
          </a:ln>
        </p:spPr>
        <p:txBody>
          <a:bodyPr wrap="square" rtlCol="0">
            <a:spAutoFit/>
          </a:bodyPr>
          <a:lstStyle/>
          <a:p>
            <a:r>
              <a:rPr lang="en-US" b="1" i="1" dirty="0">
                <a:solidFill>
                  <a:srgbClr val="C00000"/>
                </a:solidFill>
              </a:rPr>
              <a:t>As shown in the diagram, if Gain = ~ Loss for Firm 1 before the merger, then Gain + Recapture &gt; Loss after the merger.</a:t>
            </a:r>
            <a:endParaRPr lang="en-US" sz="2800" b="1" i="1" dirty="0">
              <a:solidFill>
                <a:srgbClr val="C00000"/>
              </a:solidFill>
            </a:endParaRPr>
          </a:p>
        </p:txBody>
      </p:sp>
      <p:sp>
        <p:nvSpPr>
          <p:cNvPr id="56" name="Slide Number Placeholder 55">
            <a:extLst>
              <a:ext uri="{FF2B5EF4-FFF2-40B4-BE49-F238E27FC236}">
                <a16:creationId xmlns:a16="http://schemas.microsoft.com/office/drawing/2014/main" id="{B3F93D96-F595-49A6-B8A4-85BBC1107BF9}"/>
              </a:ext>
            </a:extLst>
          </p:cNvPr>
          <p:cNvSpPr>
            <a:spLocks noGrp="1"/>
          </p:cNvSpPr>
          <p:nvPr>
            <p:ph type="sldNum" sz="quarter" idx="12"/>
          </p:nvPr>
        </p:nvSpPr>
        <p:spPr>
          <a:xfrm>
            <a:off x="8658225" y="6110574"/>
            <a:ext cx="2743200" cy="365125"/>
          </a:xfrm>
        </p:spPr>
        <p:txBody>
          <a:bodyPr/>
          <a:lstStyle/>
          <a:p>
            <a:fld id="{DF3631D6-FBAB-464C-8D9A-F9ADA4FEF9F6}" type="slidenum">
              <a:rPr lang="en-US" smtClean="0"/>
              <a:t>29</a:t>
            </a:fld>
            <a:endParaRPr lang="en-US"/>
          </a:p>
        </p:txBody>
      </p:sp>
    </p:spTree>
    <p:extLst>
      <p:ext uri="{BB962C8B-B14F-4D97-AF65-F5344CB8AC3E}">
        <p14:creationId xmlns:p14="http://schemas.microsoft.com/office/powerpoint/2010/main" val="4213402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Box 1"/>
          <p:cNvSpPr txBox="1">
            <a:spLocks noChangeArrowheads="1"/>
          </p:cNvSpPr>
          <p:nvPr/>
        </p:nvSpPr>
        <p:spPr bwMode="auto">
          <a:xfrm>
            <a:off x="4402138" y="685801"/>
            <a:ext cx="3530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800" b="1">
                <a:latin typeface="Times New Roman" panose="02020603050405020304" pitchFamily="18" charset="0"/>
                <a:cs typeface="Times New Roman" panose="02020603050405020304" pitchFamily="18" charset="0"/>
              </a:rPr>
              <a:t>Figure 5-5:</a:t>
            </a:r>
          </a:p>
          <a:p>
            <a:pPr algn="ctr">
              <a:spcBef>
                <a:spcPct val="0"/>
              </a:spcBef>
              <a:buFontTx/>
              <a:buNone/>
            </a:pPr>
            <a:r>
              <a:rPr lang="en-US" sz="1800" b="1">
                <a:latin typeface="Times New Roman" panose="02020603050405020304" pitchFamily="18" charset="0"/>
                <a:cs typeface="Times New Roman" panose="02020603050405020304" pitchFamily="18" charset="0"/>
              </a:rPr>
              <a:t>Two Horizontal Merger Scenarios</a:t>
            </a:r>
          </a:p>
        </p:txBody>
      </p:sp>
      <p:sp>
        <p:nvSpPr>
          <p:cNvPr id="72707" name="Rectangle 2"/>
          <p:cNvSpPr>
            <a:spLocks noChangeArrowheads="1"/>
          </p:cNvSpPr>
          <p:nvPr/>
        </p:nvSpPr>
        <p:spPr bwMode="auto">
          <a:xfrm>
            <a:off x="1905000" y="2303463"/>
            <a:ext cx="914400" cy="609600"/>
          </a:xfrm>
          <a:prstGeom prst="rect">
            <a:avLst/>
          </a:prstGeom>
          <a:solidFill>
            <a:schemeClr val="bg1"/>
          </a:solidFill>
          <a:ln w="9525">
            <a:solidFill>
              <a:schemeClr val="tx1"/>
            </a:solidFill>
            <a:round/>
            <a:headEnd/>
            <a:tailEnd/>
          </a:ln>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 </a:t>
            </a:r>
          </a:p>
          <a:p>
            <a:pPr algn="ctr" eaLnBrk="1" hangingPunct="1">
              <a:spcBef>
                <a:spcPct val="0"/>
              </a:spcBef>
              <a:buFontTx/>
              <a:buNone/>
            </a:pPr>
            <a:r>
              <a:rPr lang="en-US" sz="1800">
                <a:latin typeface="Times New Roman" panose="02020603050405020304" pitchFamily="18" charset="0"/>
              </a:rPr>
              <a:t>A</a:t>
            </a:r>
          </a:p>
        </p:txBody>
      </p:sp>
      <p:sp>
        <p:nvSpPr>
          <p:cNvPr id="72708" name="Rectangle 3"/>
          <p:cNvSpPr>
            <a:spLocks noChangeArrowheads="1"/>
          </p:cNvSpPr>
          <p:nvPr/>
        </p:nvSpPr>
        <p:spPr bwMode="auto">
          <a:xfrm>
            <a:off x="3276600" y="2303463"/>
            <a:ext cx="914400" cy="609600"/>
          </a:xfrm>
          <a:prstGeom prst="rect">
            <a:avLst/>
          </a:prstGeom>
          <a:solidFill>
            <a:schemeClr val="bg1"/>
          </a:solidFill>
          <a:ln w="9525">
            <a:solidFill>
              <a:schemeClr val="tx1"/>
            </a:solidFill>
            <a:round/>
            <a:headEnd/>
            <a:tailEnd/>
          </a:ln>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 </a:t>
            </a:r>
          </a:p>
          <a:p>
            <a:pPr algn="ctr" eaLnBrk="1" hangingPunct="1">
              <a:spcBef>
                <a:spcPct val="0"/>
              </a:spcBef>
              <a:buFontTx/>
              <a:buNone/>
            </a:pPr>
            <a:r>
              <a:rPr lang="en-US" sz="1800">
                <a:latin typeface="Times New Roman" panose="02020603050405020304" pitchFamily="18" charset="0"/>
              </a:rPr>
              <a:t>B</a:t>
            </a:r>
          </a:p>
        </p:txBody>
      </p:sp>
      <p:sp>
        <p:nvSpPr>
          <p:cNvPr id="72709" name="Rectangle 4"/>
          <p:cNvSpPr>
            <a:spLocks noChangeArrowheads="1"/>
          </p:cNvSpPr>
          <p:nvPr/>
        </p:nvSpPr>
        <p:spPr bwMode="auto">
          <a:xfrm>
            <a:off x="4495800" y="2303463"/>
            <a:ext cx="914400" cy="60960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 </a:t>
            </a:r>
          </a:p>
          <a:p>
            <a:pPr algn="ctr" eaLnBrk="1" hangingPunct="1">
              <a:spcBef>
                <a:spcPct val="0"/>
              </a:spcBef>
              <a:buFontTx/>
              <a:buNone/>
            </a:pPr>
            <a:r>
              <a:rPr lang="en-US" sz="1800">
                <a:latin typeface="Times New Roman" panose="02020603050405020304" pitchFamily="18" charset="0"/>
              </a:rPr>
              <a:t>C</a:t>
            </a:r>
          </a:p>
        </p:txBody>
      </p:sp>
      <p:sp>
        <p:nvSpPr>
          <p:cNvPr id="72710" name="Rectangle 5"/>
          <p:cNvSpPr>
            <a:spLocks noChangeArrowheads="1"/>
          </p:cNvSpPr>
          <p:nvPr/>
        </p:nvSpPr>
        <p:spPr bwMode="auto">
          <a:xfrm>
            <a:off x="6983413" y="2317750"/>
            <a:ext cx="914400" cy="609600"/>
          </a:xfrm>
          <a:prstGeom prst="rect">
            <a:avLst/>
          </a:prstGeom>
          <a:solidFill>
            <a:schemeClr val="bg1"/>
          </a:solidFill>
          <a:ln w="9525">
            <a:solidFill>
              <a:schemeClr val="tx1"/>
            </a:solidFill>
            <a:round/>
            <a:headEnd/>
            <a:tailEnd/>
          </a:ln>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a:t>
            </a:r>
          </a:p>
          <a:p>
            <a:pPr algn="ctr" eaLnBrk="1" hangingPunct="1">
              <a:spcBef>
                <a:spcPct val="0"/>
              </a:spcBef>
              <a:buFontTx/>
              <a:buNone/>
            </a:pPr>
            <a:r>
              <a:rPr lang="en-US" sz="1800">
                <a:latin typeface="Times New Roman" panose="02020603050405020304" pitchFamily="18" charset="0"/>
              </a:rPr>
              <a:t>A</a:t>
            </a:r>
          </a:p>
        </p:txBody>
      </p:sp>
      <p:sp>
        <p:nvSpPr>
          <p:cNvPr id="72711" name="Rectangle 6"/>
          <p:cNvSpPr>
            <a:spLocks noChangeArrowheads="1"/>
          </p:cNvSpPr>
          <p:nvPr/>
        </p:nvSpPr>
        <p:spPr bwMode="auto">
          <a:xfrm>
            <a:off x="8302625" y="2317750"/>
            <a:ext cx="914400" cy="609600"/>
          </a:xfrm>
          <a:prstGeom prst="rect">
            <a:avLst/>
          </a:prstGeom>
          <a:solidFill>
            <a:schemeClr val="bg1"/>
          </a:solidFill>
          <a:ln w="9525">
            <a:solidFill>
              <a:schemeClr val="tx1"/>
            </a:solidFill>
            <a:round/>
            <a:headEnd/>
            <a:tailEnd/>
          </a:ln>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a:t>
            </a:r>
          </a:p>
          <a:p>
            <a:pPr algn="ctr" eaLnBrk="1" hangingPunct="1">
              <a:spcBef>
                <a:spcPct val="0"/>
              </a:spcBef>
              <a:buFontTx/>
              <a:buNone/>
            </a:pPr>
            <a:r>
              <a:rPr lang="en-US" sz="1800">
                <a:latin typeface="Times New Roman" panose="02020603050405020304" pitchFamily="18" charset="0"/>
              </a:rPr>
              <a:t>B</a:t>
            </a:r>
          </a:p>
        </p:txBody>
      </p:sp>
      <p:sp>
        <p:nvSpPr>
          <p:cNvPr id="72712" name="Rectangle 7"/>
          <p:cNvSpPr>
            <a:spLocks noChangeArrowheads="1"/>
          </p:cNvSpPr>
          <p:nvPr/>
        </p:nvSpPr>
        <p:spPr bwMode="auto">
          <a:xfrm>
            <a:off x="2743200" y="3598863"/>
            <a:ext cx="914400" cy="609600"/>
          </a:xfrm>
          <a:prstGeom prst="rect">
            <a:avLst/>
          </a:prstGeom>
          <a:solidFill>
            <a:schemeClr val="bg1"/>
          </a:solidFill>
          <a:ln w="9525">
            <a:solidFill>
              <a:schemeClr val="tx1"/>
            </a:solidFill>
            <a:round/>
            <a:headEnd/>
            <a:tailEnd/>
          </a:ln>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a:t>
            </a:r>
          </a:p>
          <a:p>
            <a:pPr algn="ctr" eaLnBrk="1" hangingPunct="1">
              <a:spcBef>
                <a:spcPct val="0"/>
              </a:spcBef>
              <a:buFontTx/>
              <a:buNone/>
            </a:pPr>
            <a:r>
              <a:rPr lang="en-US" sz="1800">
                <a:latin typeface="Times New Roman" panose="02020603050405020304" pitchFamily="18" charset="0"/>
              </a:rPr>
              <a:t>AB</a:t>
            </a:r>
          </a:p>
        </p:txBody>
      </p:sp>
      <p:sp>
        <p:nvSpPr>
          <p:cNvPr id="72713" name="Rectangle 8"/>
          <p:cNvSpPr>
            <a:spLocks noChangeArrowheads="1"/>
          </p:cNvSpPr>
          <p:nvPr/>
        </p:nvSpPr>
        <p:spPr bwMode="auto">
          <a:xfrm>
            <a:off x="7756525" y="3675063"/>
            <a:ext cx="914400" cy="60960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a:t>
            </a:r>
          </a:p>
          <a:p>
            <a:pPr algn="ctr" eaLnBrk="1" hangingPunct="1">
              <a:spcBef>
                <a:spcPct val="0"/>
              </a:spcBef>
              <a:buFontTx/>
              <a:buNone/>
            </a:pPr>
            <a:r>
              <a:rPr lang="en-US" sz="1800">
                <a:latin typeface="Times New Roman" panose="02020603050405020304" pitchFamily="18" charset="0"/>
              </a:rPr>
              <a:t>AB</a:t>
            </a:r>
          </a:p>
        </p:txBody>
      </p:sp>
      <p:sp>
        <p:nvSpPr>
          <p:cNvPr id="72714" name="Rectangle 9"/>
          <p:cNvSpPr>
            <a:spLocks noChangeArrowheads="1"/>
          </p:cNvSpPr>
          <p:nvPr/>
        </p:nvSpPr>
        <p:spPr bwMode="auto">
          <a:xfrm>
            <a:off x="4114800" y="3598863"/>
            <a:ext cx="914400" cy="609600"/>
          </a:xfrm>
          <a:prstGeom prst="rect">
            <a:avLst/>
          </a:prstGeom>
          <a:solidFill>
            <a:schemeClr val="bg1"/>
          </a:solidFill>
          <a:ln w="9525">
            <a:solidFill>
              <a:schemeClr val="tx1"/>
            </a:solidFill>
            <a:round/>
            <a:headEnd/>
            <a:tailEnd/>
          </a:ln>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a:t>
            </a:r>
          </a:p>
          <a:p>
            <a:pPr algn="ctr" eaLnBrk="1" hangingPunct="1">
              <a:spcBef>
                <a:spcPct val="0"/>
              </a:spcBef>
              <a:buFontTx/>
              <a:buNone/>
            </a:pPr>
            <a:r>
              <a:rPr lang="en-US" sz="1800">
                <a:latin typeface="Times New Roman" panose="02020603050405020304" pitchFamily="18" charset="0"/>
              </a:rPr>
              <a:t>C</a:t>
            </a:r>
          </a:p>
        </p:txBody>
      </p:sp>
      <p:sp>
        <p:nvSpPr>
          <p:cNvPr id="72715" name="TextBox 10"/>
          <p:cNvSpPr txBox="1">
            <a:spLocks noChangeArrowheads="1"/>
          </p:cNvSpPr>
          <p:nvPr/>
        </p:nvSpPr>
        <p:spPr bwMode="auto">
          <a:xfrm>
            <a:off x="2746375" y="1617664"/>
            <a:ext cx="20335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800" u="sng">
                <a:latin typeface="Times New Roman" panose="02020603050405020304" pitchFamily="18" charset="0"/>
                <a:cs typeface="Times New Roman" panose="02020603050405020304" pitchFamily="18" charset="0"/>
              </a:rPr>
              <a:t>Coordinated Effects</a:t>
            </a:r>
          </a:p>
        </p:txBody>
      </p:sp>
      <p:sp>
        <p:nvSpPr>
          <p:cNvPr id="72716" name="TextBox 11"/>
          <p:cNvSpPr txBox="1">
            <a:spLocks noChangeArrowheads="1"/>
          </p:cNvSpPr>
          <p:nvPr/>
        </p:nvSpPr>
        <p:spPr bwMode="auto">
          <a:xfrm>
            <a:off x="7851775" y="1617664"/>
            <a:ext cx="1816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800" u="sng">
                <a:latin typeface="Times New Roman" panose="02020603050405020304" pitchFamily="18" charset="0"/>
                <a:cs typeface="Times New Roman" panose="02020603050405020304" pitchFamily="18" charset="0"/>
              </a:rPr>
              <a:t>Unilateral Effects</a:t>
            </a:r>
          </a:p>
        </p:txBody>
      </p:sp>
      <p:cxnSp>
        <p:nvCxnSpPr>
          <p:cNvPr id="72717" name="Straight Arrow Connector 12"/>
          <p:cNvCxnSpPr>
            <a:cxnSpLocks noChangeShapeType="1"/>
            <a:stCxn id="72709" idx="2"/>
          </p:cNvCxnSpPr>
          <p:nvPr/>
        </p:nvCxnSpPr>
        <p:spPr bwMode="auto">
          <a:xfrm>
            <a:off x="2362200" y="2913064"/>
            <a:ext cx="762000" cy="592137"/>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2718" name="Straight Arrow Connector 13"/>
          <p:cNvCxnSpPr>
            <a:cxnSpLocks noChangeShapeType="1"/>
            <a:stCxn id="72710" idx="2"/>
          </p:cNvCxnSpPr>
          <p:nvPr/>
        </p:nvCxnSpPr>
        <p:spPr bwMode="auto">
          <a:xfrm flipH="1">
            <a:off x="3276600" y="2913064"/>
            <a:ext cx="457200" cy="592137"/>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2719" name="Straight Arrow Connector 14"/>
          <p:cNvCxnSpPr>
            <a:cxnSpLocks noChangeShapeType="1"/>
            <a:stCxn id="72712" idx="2"/>
          </p:cNvCxnSpPr>
          <p:nvPr/>
        </p:nvCxnSpPr>
        <p:spPr bwMode="auto">
          <a:xfrm>
            <a:off x="7440613" y="2927351"/>
            <a:ext cx="711200" cy="671513"/>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2720" name="Straight Arrow Connector 15"/>
          <p:cNvCxnSpPr>
            <a:cxnSpLocks noChangeShapeType="1"/>
            <a:stCxn id="72713" idx="2"/>
          </p:cNvCxnSpPr>
          <p:nvPr/>
        </p:nvCxnSpPr>
        <p:spPr bwMode="auto">
          <a:xfrm flipH="1">
            <a:off x="8201025" y="2927350"/>
            <a:ext cx="558800" cy="68580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2721" name="Straight Arrow Connector 16"/>
          <p:cNvCxnSpPr>
            <a:cxnSpLocks noChangeShapeType="1"/>
          </p:cNvCxnSpPr>
          <p:nvPr/>
        </p:nvCxnSpPr>
        <p:spPr bwMode="auto">
          <a:xfrm>
            <a:off x="3657600" y="3903664"/>
            <a:ext cx="457200" cy="1587"/>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72722" name="TextBox 17"/>
          <p:cNvSpPr txBox="1">
            <a:spLocks noChangeArrowheads="1"/>
          </p:cNvSpPr>
          <p:nvPr/>
        </p:nvSpPr>
        <p:spPr bwMode="auto">
          <a:xfrm>
            <a:off x="1897063" y="4513263"/>
            <a:ext cx="3733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600" i="1" dirty="0">
                <a:latin typeface="Times New Roman" panose="02020603050405020304" pitchFamily="18" charset="0"/>
                <a:cs typeface="Times New Roman" panose="02020603050405020304" pitchFamily="18" charset="0"/>
              </a:rPr>
              <a:t>Merger of Firms A and B </a:t>
            </a:r>
            <a:r>
              <a:rPr lang="en-US" sz="1600" b="1" i="1" dirty="0">
                <a:latin typeface="Times New Roman" panose="02020603050405020304" pitchFamily="18" charset="0"/>
                <a:cs typeface="Times New Roman" panose="02020603050405020304" pitchFamily="18" charset="0"/>
              </a:rPr>
              <a:t>facilitates coordination</a:t>
            </a:r>
            <a:r>
              <a:rPr lang="en-US" sz="1600" i="1" dirty="0">
                <a:latin typeface="Times New Roman" panose="02020603050405020304" pitchFamily="18" charset="0"/>
                <a:cs typeface="Times New Roman" panose="02020603050405020304" pitchFamily="18" charset="0"/>
              </a:rPr>
              <a:t> between Firm AB and Firm C and hence the exercise of market power.</a:t>
            </a:r>
          </a:p>
        </p:txBody>
      </p:sp>
      <p:sp>
        <p:nvSpPr>
          <p:cNvPr id="72723" name="TextBox 18"/>
          <p:cNvSpPr txBox="1">
            <a:spLocks noChangeArrowheads="1"/>
          </p:cNvSpPr>
          <p:nvPr/>
        </p:nvSpPr>
        <p:spPr bwMode="auto">
          <a:xfrm>
            <a:off x="6983413" y="4508054"/>
            <a:ext cx="37338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600" b="1" i="1" dirty="0">
                <a:solidFill>
                  <a:srgbClr val="0070C0"/>
                </a:solidFill>
                <a:latin typeface="Times New Roman" panose="02020603050405020304" pitchFamily="18" charset="0"/>
                <a:cs typeface="Times New Roman" panose="02020603050405020304" pitchFamily="18" charset="0"/>
              </a:rPr>
              <a:t>Merger of Firms A and B facilitates the exercise of market power by Firm AB alone without coordination with Firm C.</a:t>
            </a:r>
          </a:p>
          <a:p>
            <a:pPr algn="ctr">
              <a:spcBef>
                <a:spcPct val="0"/>
              </a:spcBef>
              <a:buFontTx/>
              <a:buNone/>
            </a:pPr>
            <a:r>
              <a:rPr lang="en-US" sz="1600" b="1" i="1" dirty="0">
                <a:solidFill>
                  <a:srgbClr val="0070C0"/>
                </a:solidFill>
                <a:latin typeface="Times New Roman" panose="02020603050405020304" pitchFamily="18" charset="0"/>
                <a:cs typeface="Times New Roman" panose="02020603050405020304" pitchFamily="18" charset="0"/>
              </a:rPr>
              <a:t>Eliminates “head-to-head” competition.</a:t>
            </a:r>
          </a:p>
        </p:txBody>
      </p:sp>
      <p:sp>
        <p:nvSpPr>
          <p:cNvPr id="72724" name="TextBox 19"/>
          <p:cNvSpPr txBox="1">
            <a:spLocks noChangeArrowheads="1"/>
          </p:cNvSpPr>
          <p:nvPr/>
        </p:nvSpPr>
        <p:spPr bwMode="auto">
          <a:xfrm>
            <a:off x="5562600" y="2424114"/>
            <a:ext cx="12461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800">
                <a:latin typeface="Times New Roman" panose="02020603050405020304" pitchFamily="18" charset="0"/>
                <a:cs typeface="Times New Roman" panose="02020603050405020304" pitchFamily="18" charset="0"/>
              </a:rPr>
              <a:t>Pre-Merger</a:t>
            </a:r>
          </a:p>
        </p:txBody>
      </p:sp>
      <p:sp>
        <p:nvSpPr>
          <p:cNvPr id="72725" name="TextBox 20"/>
          <p:cNvSpPr txBox="1">
            <a:spLocks noChangeArrowheads="1"/>
          </p:cNvSpPr>
          <p:nvPr/>
        </p:nvSpPr>
        <p:spPr bwMode="auto">
          <a:xfrm>
            <a:off x="5518150" y="3719514"/>
            <a:ext cx="13350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800">
                <a:latin typeface="Times New Roman" panose="02020603050405020304" pitchFamily="18" charset="0"/>
                <a:cs typeface="Times New Roman" panose="02020603050405020304" pitchFamily="18" charset="0"/>
              </a:rPr>
              <a:t>Post-Merger</a:t>
            </a:r>
          </a:p>
        </p:txBody>
      </p:sp>
      <p:sp>
        <p:nvSpPr>
          <p:cNvPr id="72726" name="Rectangle 21"/>
          <p:cNvSpPr>
            <a:spLocks noChangeArrowheads="1"/>
          </p:cNvSpPr>
          <p:nvPr/>
        </p:nvSpPr>
        <p:spPr bwMode="auto">
          <a:xfrm>
            <a:off x="9067800" y="3675063"/>
            <a:ext cx="914400" cy="60960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a:t>
            </a:r>
          </a:p>
          <a:p>
            <a:pPr algn="ctr" eaLnBrk="1" hangingPunct="1">
              <a:spcBef>
                <a:spcPct val="0"/>
              </a:spcBef>
              <a:buFontTx/>
              <a:buNone/>
            </a:pPr>
            <a:r>
              <a:rPr lang="en-US" sz="1800">
                <a:latin typeface="Times New Roman" panose="02020603050405020304" pitchFamily="18" charset="0"/>
              </a:rPr>
              <a:t>C</a:t>
            </a:r>
          </a:p>
        </p:txBody>
      </p:sp>
      <p:sp>
        <p:nvSpPr>
          <p:cNvPr id="72727" name="Rectangle 22"/>
          <p:cNvSpPr>
            <a:spLocks noChangeArrowheads="1"/>
          </p:cNvSpPr>
          <p:nvPr/>
        </p:nvSpPr>
        <p:spPr bwMode="auto">
          <a:xfrm>
            <a:off x="9601200" y="2303463"/>
            <a:ext cx="914400" cy="60960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a:t>
            </a:r>
          </a:p>
          <a:p>
            <a:pPr algn="ctr" eaLnBrk="1" hangingPunct="1">
              <a:spcBef>
                <a:spcPct val="0"/>
              </a:spcBef>
              <a:buFontTx/>
              <a:buNone/>
            </a:pPr>
            <a:r>
              <a:rPr lang="en-US" sz="1800">
                <a:latin typeface="Times New Roman" panose="02020603050405020304" pitchFamily="18" charset="0"/>
              </a:rPr>
              <a:t>C</a:t>
            </a:r>
          </a:p>
        </p:txBody>
      </p:sp>
      <p:sp>
        <p:nvSpPr>
          <p:cNvPr id="72728" name="TextBox 23"/>
          <p:cNvSpPr txBox="1">
            <a:spLocks noChangeArrowheads="1"/>
          </p:cNvSpPr>
          <p:nvPr/>
        </p:nvSpPr>
        <p:spPr bwMode="auto">
          <a:xfrm>
            <a:off x="9369426" y="6245225"/>
            <a:ext cx="6976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600" dirty="0">
                <a:latin typeface="Times New Roman" panose="02020603050405020304" pitchFamily="18" charset="0"/>
                <a:cs typeface="Times New Roman" panose="02020603050405020304" pitchFamily="18" charset="0"/>
              </a:rPr>
              <a:t>p. 798</a:t>
            </a:r>
          </a:p>
        </p:txBody>
      </p:sp>
      <p:sp>
        <p:nvSpPr>
          <p:cNvPr id="2" name="Slide Number Placeholder 1"/>
          <p:cNvSpPr>
            <a:spLocks noGrp="1"/>
          </p:cNvSpPr>
          <p:nvPr>
            <p:ph type="sldNum" sz="quarter" idx="12"/>
          </p:nvPr>
        </p:nvSpPr>
        <p:spPr/>
        <p:txBody>
          <a:bodyPr/>
          <a:lstStyle/>
          <a:p>
            <a:pPr>
              <a:defRPr/>
            </a:pPr>
            <a:fld id="{ED0D6A39-C66A-425F-AA65-FC29478F8C64}" type="slidenum">
              <a:rPr lang="en-US" altLang="en-US" smtClean="0"/>
              <a:pPr>
                <a:defRPr/>
              </a:pPr>
              <a:t>3</a:t>
            </a:fld>
            <a:endParaRPr lang="en-US" altLang="en-US"/>
          </a:p>
        </p:txBody>
      </p:sp>
    </p:spTree>
    <p:extLst>
      <p:ext uri="{BB962C8B-B14F-4D97-AF65-F5344CB8AC3E}">
        <p14:creationId xmlns:p14="http://schemas.microsoft.com/office/powerpoint/2010/main" val="12560866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7BED5A-5C2A-4506-B25A-5BDE2A23BAE7}"/>
              </a:ext>
            </a:extLst>
          </p:cNvPr>
          <p:cNvSpPr>
            <a:spLocks noGrp="1"/>
          </p:cNvSpPr>
          <p:nvPr>
            <p:ph type="title"/>
          </p:nvPr>
        </p:nvSpPr>
        <p:spPr>
          <a:xfrm>
            <a:off x="844550" y="2923128"/>
            <a:ext cx="10515600" cy="2852737"/>
          </a:xfrm>
        </p:spPr>
        <p:txBody>
          <a:bodyPr>
            <a:normAutofit fontScale="90000"/>
          </a:bodyPr>
          <a:lstStyle/>
          <a:p>
            <a:r>
              <a:rPr lang="en-US" sz="3600" dirty="0"/>
              <a:t>Profit-Maximization Economics &amp; the Value of Diverted Sales:</a:t>
            </a:r>
            <a:br>
              <a:rPr lang="en-US" sz="3600" dirty="0"/>
            </a:br>
            <a:r>
              <a:rPr lang="en-US" sz="3600" dirty="0"/>
              <a:t> </a:t>
            </a:r>
            <a:br>
              <a:rPr lang="en-US" sz="3600" dirty="0"/>
            </a:br>
            <a:r>
              <a:rPr lang="en-US" sz="3600" dirty="0"/>
              <a:t>               </a:t>
            </a:r>
            <a:r>
              <a:rPr lang="en-US" altLang="en-US" sz="3600" dirty="0"/>
              <a:t>The Merger of Crunchies &amp; </a:t>
            </a:r>
            <a:r>
              <a:rPr lang="en-US" altLang="en-US" sz="3600" dirty="0" err="1"/>
              <a:t>Fruities</a:t>
            </a:r>
            <a:r>
              <a:rPr lang="en-US" altLang="en-US" sz="3600" dirty="0"/>
              <a:t> </a:t>
            </a:r>
            <a:r>
              <a:rPr lang="en-US" altLang="en-US" sz="2200" i="1" dirty="0">
                <a:solidFill>
                  <a:srgbClr val="00B0F0"/>
                </a:solidFill>
              </a:rPr>
              <a:t>(pp. 829-32)</a:t>
            </a:r>
            <a:br>
              <a:rPr lang="en-US" altLang="en-US" sz="3600" dirty="0"/>
            </a:br>
            <a:br>
              <a:rPr lang="en-US" altLang="en-US" sz="3600" dirty="0"/>
            </a:br>
            <a:br>
              <a:rPr lang="en-US" altLang="en-US" sz="3600" dirty="0"/>
            </a:br>
            <a:br>
              <a:rPr lang="en-US" altLang="en-US" sz="3600" dirty="0"/>
            </a:br>
            <a:endParaRPr lang="en-US" sz="4400" i="1" dirty="0"/>
          </a:p>
        </p:txBody>
      </p:sp>
      <p:sp>
        <p:nvSpPr>
          <p:cNvPr id="4" name="Slide Number Placeholder 3">
            <a:extLst>
              <a:ext uri="{FF2B5EF4-FFF2-40B4-BE49-F238E27FC236}">
                <a16:creationId xmlns:a16="http://schemas.microsoft.com/office/drawing/2014/main" id="{292BADF1-601F-4E28-906F-453689BAB3C2}"/>
              </a:ext>
            </a:extLst>
          </p:cNvPr>
          <p:cNvSpPr>
            <a:spLocks noGrp="1"/>
          </p:cNvSpPr>
          <p:nvPr>
            <p:ph type="sldNum" sz="quarter" idx="12"/>
          </p:nvPr>
        </p:nvSpPr>
        <p:spPr/>
        <p:txBody>
          <a:bodyPr/>
          <a:lstStyle/>
          <a:p>
            <a:fld id="{A3FA0A93-60EE-4E9D-852F-604094E61050}" type="slidenum">
              <a:rPr lang="en-US" smtClean="0"/>
              <a:t>30</a:t>
            </a:fld>
            <a:endParaRPr lang="en-US"/>
          </a:p>
        </p:txBody>
      </p:sp>
      <p:sp>
        <p:nvSpPr>
          <p:cNvPr id="5" name="Text Placeholder 4">
            <a:extLst>
              <a:ext uri="{FF2B5EF4-FFF2-40B4-BE49-F238E27FC236}">
                <a16:creationId xmlns:a16="http://schemas.microsoft.com/office/drawing/2014/main" id="{DCC564F5-7F50-4A56-8909-335700B25512}"/>
              </a:ext>
            </a:extLst>
          </p:cNvPr>
          <p:cNvSpPr txBox="1">
            <a:spLocks noGrp="1" noChangeArrowheads="1"/>
          </p:cNvSpPr>
          <p:nvPr>
            <p:ph type="body" idx="1"/>
          </p:nvPr>
        </p:nvSpPr>
        <p:spPr bwMode="auto">
          <a:xfrm>
            <a:off x="831850" y="4589463"/>
            <a:ext cx="284052"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dirty="0"/>
              <a:t>  </a:t>
            </a:r>
          </a:p>
        </p:txBody>
      </p:sp>
      <p:sp>
        <p:nvSpPr>
          <p:cNvPr id="6" name="TextBox 5">
            <a:extLst>
              <a:ext uri="{FF2B5EF4-FFF2-40B4-BE49-F238E27FC236}">
                <a16:creationId xmlns:a16="http://schemas.microsoft.com/office/drawing/2014/main" id="{4D73C426-CB41-44BE-9037-2FD0182D299A}"/>
              </a:ext>
            </a:extLst>
          </p:cNvPr>
          <p:cNvSpPr txBox="1"/>
          <p:nvPr/>
        </p:nvSpPr>
        <p:spPr>
          <a:xfrm>
            <a:off x="8257746" y="450140"/>
            <a:ext cx="1981629" cy="1631216"/>
          </a:xfrm>
          <a:prstGeom prst="rect">
            <a:avLst/>
          </a:prstGeom>
          <a:noFill/>
          <a:ln w="38100">
            <a:solidFill>
              <a:srgbClr val="0070C0"/>
            </a:solidFill>
          </a:ln>
        </p:spPr>
        <p:txBody>
          <a:bodyPr wrap="square" rtlCol="0">
            <a:spAutoFit/>
          </a:bodyPr>
          <a:lstStyle/>
          <a:p>
            <a:r>
              <a:rPr lang="en-US" sz="2000" b="1" i="1" dirty="0">
                <a:solidFill>
                  <a:srgbClr val="0070C0"/>
                </a:solidFill>
              </a:rPr>
              <a:t>This will be the same economic analysis as in the slides, but in Table form</a:t>
            </a:r>
          </a:p>
        </p:txBody>
      </p:sp>
      <p:cxnSp>
        <p:nvCxnSpPr>
          <p:cNvPr id="7" name="Straight Arrow Connector 6">
            <a:extLst>
              <a:ext uri="{FF2B5EF4-FFF2-40B4-BE49-F238E27FC236}">
                <a16:creationId xmlns:a16="http://schemas.microsoft.com/office/drawing/2014/main" id="{A8EE63CD-F63C-4E0F-95F4-E08A8D7D082D}"/>
              </a:ext>
            </a:extLst>
          </p:cNvPr>
          <p:cNvCxnSpPr>
            <a:cxnSpLocks/>
          </p:cNvCxnSpPr>
          <p:nvPr/>
        </p:nvCxnSpPr>
        <p:spPr>
          <a:xfrm flipH="1">
            <a:off x="6400800" y="1565792"/>
            <a:ext cx="1377286" cy="84730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70366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normAutofit/>
          </a:bodyPr>
          <a:lstStyle/>
          <a:p>
            <a:r>
              <a:rPr lang="en-US" altLang="en-US" dirty="0"/>
              <a:t>Crunchies </a:t>
            </a:r>
            <a:r>
              <a:rPr lang="en-US" altLang="en-US" i="1" dirty="0"/>
              <a:t>Pre-Merger </a:t>
            </a:r>
            <a:r>
              <a:rPr lang="en-US" altLang="en-US" dirty="0"/>
              <a:t>Profit-Maximization</a:t>
            </a:r>
          </a:p>
        </p:txBody>
      </p:sp>
      <p:sp>
        <p:nvSpPr>
          <p:cNvPr id="48131" name="Content Placeholder 2"/>
          <p:cNvSpPr>
            <a:spLocks noGrp="1"/>
          </p:cNvSpPr>
          <p:nvPr>
            <p:ph idx="1"/>
          </p:nvPr>
        </p:nvSpPr>
        <p:spPr>
          <a:xfrm>
            <a:off x="838200" y="1863332"/>
            <a:ext cx="8886825" cy="4351338"/>
          </a:xfrm>
        </p:spPr>
        <p:txBody>
          <a:bodyPr>
            <a:normAutofit fontScale="85000" lnSpcReduction="10000"/>
          </a:bodyPr>
          <a:lstStyle/>
          <a:p>
            <a:r>
              <a:rPr lang="en-US" altLang="en-US" sz="2400" b="1" i="1" dirty="0"/>
              <a:t>The Facts</a:t>
            </a:r>
            <a:r>
              <a:rPr lang="en-US" altLang="en-US" sz="2400" dirty="0"/>
              <a:t>:</a:t>
            </a:r>
          </a:p>
          <a:p>
            <a:pPr lvl="1"/>
            <a:r>
              <a:rPr lang="en-US" altLang="en-US" sz="2000" dirty="0"/>
              <a:t>Crunchies sells 100 boxes of cereal for</a:t>
            </a:r>
            <a:r>
              <a:rPr lang="en-US" altLang="en-US" sz="2000" dirty="0">
                <a:solidFill>
                  <a:srgbClr val="C00000"/>
                </a:solidFill>
              </a:rPr>
              <a:t> $2/box</a:t>
            </a:r>
          </a:p>
          <a:p>
            <a:pPr lvl="1"/>
            <a:r>
              <a:rPr lang="en-US" altLang="en-US" sz="2000" dirty="0"/>
              <a:t>Each box </a:t>
            </a:r>
            <a:r>
              <a:rPr lang="en-US" altLang="en-US" sz="2000" dirty="0">
                <a:solidFill>
                  <a:srgbClr val="C00000"/>
                </a:solidFill>
              </a:rPr>
              <a:t>costs $1.10 </a:t>
            </a:r>
            <a:r>
              <a:rPr lang="en-US" altLang="en-US" sz="2000" dirty="0"/>
              <a:t>to produce</a:t>
            </a:r>
          </a:p>
          <a:p>
            <a:pPr lvl="1"/>
            <a:r>
              <a:rPr lang="en-US" altLang="en-US" sz="2000" dirty="0"/>
              <a:t>The contribution margin is thus </a:t>
            </a:r>
            <a:r>
              <a:rPr lang="en-US" altLang="en-US" sz="2000" dirty="0">
                <a:solidFill>
                  <a:srgbClr val="C00000"/>
                </a:solidFill>
              </a:rPr>
              <a:t>$0.90 </a:t>
            </a:r>
            <a:r>
              <a:rPr lang="en-US" altLang="en-US" sz="2000" dirty="0"/>
              <a:t>per box and Crunchies currently earns </a:t>
            </a:r>
            <a:r>
              <a:rPr lang="en-US" altLang="en-US" sz="2000" dirty="0">
                <a:solidFill>
                  <a:srgbClr val="C00000"/>
                </a:solidFill>
              </a:rPr>
              <a:t>$90.00 in profits </a:t>
            </a:r>
            <a:r>
              <a:rPr lang="en-US" altLang="en-US" sz="2000" dirty="0"/>
              <a:t>(100 boxes x $.90)</a:t>
            </a:r>
          </a:p>
          <a:p>
            <a:pPr lvl="1"/>
            <a:r>
              <a:rPr lang="en-US" altLang="en-US" sz="2000" dirty="0"/>
              <a:t>If Crunchies raises its price by 5% to </a:t>
            </a:r>
            <a:r>
              <a:rPr lang="en-US" altLang="en-US" sz="2000" dirty="0">
                <a:solidFill>
                  <a:srgbClr val="C00000"/>
                </a:solidFill>
              </a:rPr>
              <a:t>$2.10</a:t>
            </a:r>
            <a:r>
              <a:rPr lang="en-US" altLang="en-US" sz="2000" dirty="0"/>
              <a:t>, suppose that it </a:t>
            </a:r>
            <a:r>
              <a:rPr lang="en-US" altLang="en-US" sz="2000" dirty="0">
                <a:solidFill>
                  <a:srgbClr val="C00000"/>
                </a:solidFill>
              </a:rPr>
              <a:t>loses 10% </a:t>
            </a:r>
            <a:r>
              <a:rPr lang="en-US" altLang="en-US" sz="2000" dirty="0"/>
              <a:t>of sales</a:t>
            </a:r>
          </a:p>
          <a:p>
            <a:pPr lvl="2"/>
            <a:r>
              <a:rPr lang="en-US" altLang="en-US" sz="1900" dirty="0">
                <a:solidFill>
                  <a:srgbClr val="C00000"/>
                </a:solidFill>
              </a:rPr>
              <a:t>90/100 customers </a:t>
            </a:r>
            <a:r>
              <a:rPr lang="en-US" altLang="en-US" sz="1900" dirty="0"/>
              <a:t>pay the higher price, </a:t>
            </a:r>
          </a:p>
          <a:p>
            <a:pPr lvl="2"/>
            <a:r>
              <a:rPr lang="en-US" altLang="en-US" sz="1900" dirty="0"/>
              <a:t>but it will lose </a:t>
            </a:r>
            <a:r>
              <a:rPr lang="en-US" altLang="en-US" sz="1900" dirty="0">
                <a:solidFill>
                  <a:srgbClr val="C00000"/>
                </a:solidFill>
              </a:rPr>
              <a:t>10/100 </a:t>
            </a:r>
            <a:r>
              <a:rPr lang="en-US" altLang="en-US" sz="1900" dirty="0"/>
              <a:t>of its customers. </a:t>
            </a:r>
          </a:p>
          <a:p>
            <a:r>
              <a:rPr lang="en-US" altLang="en-US" sz="2400" b="1" i="1" dirty="0"/>
              <a:t>Pre-Merger</a:t>
            </a:r>
            <a:r>
              <a:rPr lang="en-US" altLang="en-US" sz="2400" dirty="0"/>
              <a:t>: </a:t>
            </a:r>
          </a:p>
          <a:p>
            <a:pPr lvl="1"/>
            <a:r>
              <a:rPr lang="en-US" altLang="en-US" sz="2000" b="1" dirty="0">
                <a:solidFill>
                  <a:srgbClr val="C00000"/>
                </a:solidFill>
              </a:rPr>
              <a:t>Crunchies maximizes profits at the pre-merger price of $2</a:t>
            </a:r>
            <a:r>
              <a:rPr lang="en-US" altLang="en-US" sz="2000" dirty="0"/>
              <a:t>.</a:t>
            </a:r>
          </a:p>
          <a:p>
            <a:pPr lvl="1"/>
            <a:r>
              <a:rPr lang="en-US" altLang="en-US" sz="2000" dirty="0"/>
              <a:t>Therefore, a further price increase will not Increase Crunchies’ Profits (Illustrates “Critical Loss”)</a:t>
            </a:r>
          </a:p>
          <a:p>
            <a:pPr lvl="1"/>
            <a:r>
              <a:rPr lang="en-US" altLang="en-US" sz="2000" dirty="0"/>
              <a:t>In fact, a “very small” price increase would pretty much keep profits at the same level; no gain or no loss</a:t>
            </a:r>
          </a:p>
          <a:p>
            <a:pPr lvl="2"/>
            <a:r>
              <a:rPr lang="en-US" altLang="en-US" sz="1700" dirty="0"/>
              <a:t>I.e., Lost Profits from Sales Lost = Increased Profits from Higher Prices to Customers Retained</a:t>
            </a:r>
          </a:p>
          <a:p>
            <a:pPr lvl="1"/>
            <a:r>
              <a:rPr lang="en-US" altLang="en-US" sz="2200" i="1" dirty="0">
                <a:solidFill>
                  <a:srgbClr val="0070C0"/>
                </a:solidFill>
              </a:rPr>
              <a:t>See </a:t>
            </a:r>
            <a:r>
              <a:rPr lang="en-US" altLang="en-US" sz="1900" i="1" dirty="0">
                <a:solidFill>
                  <a:srgbClr val="0070C0"/>
                </a:solidFill>
              </a:rPr>
              <a:t>Next Slide for details</a:t>
            </a:r>
          </a:p>
          <a:p>
            <a:pPr lvl="1"/>
            <a:endParaRPr lang="en-US" altLang="en-US" sz="2200" dirty="0"/>
          </a:p>
        </p:txBody>
      </p:sp>
      <p:sp>
        <p:nvSpPr>
          <p:cNvPr id="4813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1F8C7472-6CFB-4253-B984-4F6F3505BCFE}" type="slidenum">
              <a:rPr lang="en-US" altLang="en-US" sz="1400" smtClean="0"/>
              <a:pPr>
                <a:spcBef>
                  <a:spcPct val="0"/>
                </a:spcBef>
                <a:buFontTx/>
                <a:buNone/>
              </a:pPr>
              <a:t>31</a:t>
            </a:fld>
            <a:endParaRPr lang="en-US" altLang="en-US" sz="1400"/>
          </a:p>
        </p:txBody>
      </p:sp>
      <p:sp>
        <p:nvSpPr>
          <p:cNvPr id="5" name="TextBox 4">
            <a:extLst>
              <a:ext uri="{FF2B5EF4-FFF2-40B4-BE49-F238E27FC236}">
                <a16:creationId xmlns:a16="http://schemas.microsoft.com/office/drawing/2014/main" id="{7FD0C2D6-F837-4382-9A18-62178A85041F}"/>
              </a:ext>
            </a:extLst>
          </p:cNvPr>
          <p:cNvSpPr txBox="1"/>
          <p:nvPr/>
        </p:nvSpPr>
        <p:spPr>
          <a:xfrm>
            <a:off x="8000571" y="3531169"/>
            <a:ext cx="1981629" cy="1015663"/>
          </a:xfrm>
          <a:prstGeom prst="rect">
            <a:avLst/>
          </a:prstGeom>
          <a:noFill/>
          <a:ln w="38100">
            <a:solidFill>
              <a:srgbClr val="0070C0"/>
            </a:solidFill>
          </a:ln>
        </p:spPr>
        <p:txBody>
          <a:bodyPr wrap="square" rtlCol="0">
            <a:spAutoFit/>
          </a:bodyPr>
          <a:lstStyle/>
          <a:p>
            <a:r>
              <a:rPr lang="en-US" sz="2000" b="1" i="1" dirty="0">
                <a:solidFill>
                  <a:srgbClr val="0070C0"/>
                </a:solidFill>
              </a:rPr>
              <a:t>Key assumption – to be shown on next slide</a:t>
            </a:r>
          </a:p>
        </p:txBody>
      </p:sp>
      <p:cxnSp>
        <p:nvCxnSpPr>
          <p:cNvPr id="6" name="Straight Arrow Connector 5">
            <a:extLst>
              <a:ext uri="{FF2B5EF4-FFF2-40B4-BE49-F238E27FC236}">
                <a16:creationId xmlns:a16="http://schemas.microsoft.com/office/drawing/2014/main" id="{B62595A1-2459-4771-A615-9200455CD063}"/>
              </a:ext>
            </a:extLst>
          </p:cNvPr>
          <p:cNvCxnSpPr>
            <a:cxnSpLocks/>
          </p:cNvCxnSpPr>
          <p:nvPr/>
        </p:nvCxnSpPr>
        <p:spPr>
          <a:xfrm flipH="1">
            <a:off x="7223789" y="4218196"/>
            <a:ext cx="601921" cy="17829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0023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4"/>
          <p:cNvSpPr>
            <a:spLocks noGrp="1"/>
          </p:cNvSpPr>
          <p:nvPr>
            <p:ph type="title"/>
          </p:nvPr>
        </p:nvSpPr>
        <p:spPr/>
        <p:txBody>
          <a:bodyPr>
            <a:normAutofit fontScale="90000"/>
          </a:bodyPr>
          <a:lstStyle/>
          <a:p>
            <a:r>
              <a:rPr lang="en-US" altLang="en-US" sz="3600" dirty="0">
                <a:latin typeface="Times New Roman" pitchFamily="18" charset="0"/>
                <a:cs typeface="Times New Roman" pitchFamily="18" charset="0"/>
              </a:rPr>
              <a:t>Crunchies Standalone Profit-Maximization</a:t>
            </a:r>
            <a:br>
              <a:rPr lang="en-US" altLang="en-US" sz="3600" dirty="0">
                <a:latin typeface="Times New Roman" pitchFamily="18" charset="0"/>
                <a:cs typeface="Times New Roman" pitchFamily="18" charset="0"/>
              </a:rPr>
            </a:br>
            <a:br>
              <a:rPr lang="en-US" altLang="en-US" sz="3600" dirty="0">
                <a:latin typeface="Times New Roman" pitchFamily="18" charset="0"/>
                <a:cs typeface="Times New Roman" pitchFamily="18" charset="0"/>
              </a:rPr>
            </a:br>
            <a:r>
              <a:rPr lang="en-US" altLang="en-US" sz="2700" b="1" i="1" dirty="0">
                <a:solidFill>
                  <a:srgbClr val="C00000"/>
                </a:solidFill>
                <a:latin typeface="Times New Roman" pitchFamily="18" charset="0"/>
                <a:cs typeface="Times New Roman" pitchFamily="18" charset="0"/>
              </a:rPr>
              <a:t>Note: Unlike the earlier Econ Sidebar in this deck, this example is simplified to have identical profits after the price increase, I.e., Gains = Losses exactly</a:t>
            </a:r>
            <a:endParaRPr lang="en-US" altLang="en-US" sz="3600" b="1" i="1" dirty="0">
              <a:solidFill>
                <a:srgbClr val="C00000"/>
              </a:solidFill>
              <a:latin typeface="Times New Roman" pitchFamily="18" charset="0"/>
              <a:cs typeface="Times New Roman" pitchFamily="18" charset="0"/>
            </a:endParaRPr>
          </a:p>
        </p:txBody>
      </p:sp>
      <p:sp>
        <p:nvSpPr>
          <p:cNvPr id="4915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4264CEFB-1D92-41E9-8366-2D78113EE395}" type="slidenum">
              <a:rPr lang="en-US" altLang="en-US" sz="1400" smtClean="0"/>
              <a:pPr>
                <a:spcBef>
                  <a:spcPct val="0"/>
                </a:spcBef>
                <a:buFontTx/>
                <a:buNone/>
              </a:pPr>
              <a:t>32</a:t>
            </a:fld>
            <a:endParaRPr lang="en-US" altLang="en-US" sz="1400"/>
          </a:p>
        </p:txBody>
      </p:sp>
      <p:pic>
        <p:nvPicPr>
          <p:cNvPr id="4915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2401" y="2057400"/>
            <a:ext cx="9546167" cy="314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7" name="TextBox 5"/>
          <p:cNvSpPr txBox="1">
            <a:spLocks noChangeArrowheads="1"/>
          </p:cNvSpPr>
          <p:nvPr/>
        </p:nvSpPr>
        <p:spPr bwMode="auto">
          <a:xfrm>
            <a:off x="1576808" y="5619749"/>
            <a:ext cx="88216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2000" b="1" dirty="0">
                <a:solidFill>
                  <a:srgbClr val="C00000"/>
                </a:solidFill>
              </a:rPr>
              <a:t>Pre-merger: No ability to increase profits, so no incentive to raise price</a:t>
            </a:r>
          </a:p>
        </p:txBody>
      </p:sp>
    </p:spTree>
    <p:extLst>
      <p:ext uri="{BB962C8B-B14F-4D97-AF65-F5344CB8AC3E}">
        <p14:creationId xmlns:p14="http://schemas.microsoft.com/office/powerpoint/2010/main" val="7014538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normAutofit/>
          </a:bodyPr>
          <a:lstStyle/>
          <a:p>
            <a:r>
              <a:rPr lang="en-US" altLang="en-US" dirty="0"/>
              <a:t>The Merger of Crunchies &amp; </a:t>
            </a:r>
            <a:r>
              <a:rPr lang="en-US" altLang="en-US" dirty="0" err="1"/>
              <a:t>Fruities</a:t>
            </a:r>
            <a:endParaRPr lang="en-US" altLang="en-US" dirty="0"/>
          </a:p>
        </p:txBody>
      </p:sp>
      <p:sp>
        <p:nvSpPr>
          <p:cNvPr id="5" name="Content Placeholder 4"/>
          <p:cNvSpPr>
            <a:spLocks noGrp="1"/>
          </p:cNvSpPr>
          <p:nvPr>
            <p:ph idx="1"/>
          </p:nvPr>
        </p:nvSpPr>
        <p:spPr>
          <a:xfrm>
            <a:off x="304800" y="1585119"/>
            <a:ext cx="9725025" cy="4876800"/>
          </a:xfrm>
        </p:spPr>
        <p:txBody>
          <a:bodyPr>
            <a:normAutofit lnSpcReduction="10000"/>
          </a:bodyPr>
          <a:lstStyle/>
          <a:p>
            <a:pPr marL="0" indent="0">
              <a:buFontTx/>
              <a:buNone/>
              <a:defRPr/>
            </a:pPr>
            <a:r>
              <a:rPr lang="en-US" sz="2800" i="1" dirty="0">
                <a:solidFill>
                  <a:srgbClr val="C00000"/>
                </a:solidFill>
              </a:rPr>
              <a:t>What if Crunchies acquires </a:t>
            </a:r>
            <a:r>
              <a:rPr lang="en-US" sz="2800" i="1" dirty="0" err="1">
                <a:solidFill>
                  <a:srgbClr val="C00000"/>
                </a:solidFill>
              </a:rPr>
              <a:t>Fruities</a:t>
            </a:r>
            <a:r>
              <a:rPr lang="en-US" sz="2800" i="1" dirty="0">
                <a:solidFill>
                  <a:srgbClr val="C00000"/>
                </a:solidFill>
              </a:rPr>
              <a:t>? How will profits change?</a:t>
            </a:r>
          </a:p>
          <a:p>
            <a:pPr marL="0" indent="0">
              <a:buFontTx/>
              <a:buNone/>
              <a:defRPr/>
            </a:pPr>
            <a:endParaRPr lang="en-US" sz="2400" b="1" i="1" dirty="0"/>
          </a:p>
          <a:p>
            <a:pPr>
              <a:defRPr/>
            </a:pPr>
            <a:r>
              <a:rPr lang="en-US" sz="2400" b="1" i="1" dirty="0"/>
              <a:t>Added Facts</a:t>
            </a:r>
            <a:r>
              <a:rPr lang="en-US" sz="2400" dirty="0"/>
              <a:t>:</a:t>
            </a:r>
          </a:p>
          <a:p>
            <a:pPr lvl="1">
              <a:defRPr/>
            </a:pPr>
            <a:r>
              <a:rPr lang="en-US" sz="2000" dirty="0"/>
              <a:t>Assume that when Crunchies tried to raise price, </a:t>
            </a:r>
            <a:r>
              <a:rPr lang="en-US" sz="2000" dirty="0">
                <a:solidFill>
                  <a:srgbClr val="C00000"/>
                </a:solidFill>
              </a:rPr>
              <a:t>3/10 lost customers switch to </a:t>
            </a:r>
            <a:r>
              <a:rPr lang="en-US" sz="2000" dirty="0" err="1">
                <a:solidFill>
                  <a:srgbClr val="C00000"/>
                </a:solidFill>
              </a:rPr>
              <a:t>Fruities</a:t>
            </a:r>
            <a:r>
              <a:rPr lang="en-US" sz="2000" dirty="0">
                <a:solidFill>
                  <a:srgbClr val="C00000"/>
                </a:solidFill>
              </a:rPr>
              <a:t> </a:t>
            </a:r>
            <a:br>
              <a:rPr lang="en-US" sz="2000" dirty="0">
                <a:solidFill>
                  <a:srgbClr val="C00000"/>
                </a:solidFill>
              </a:rPr>
            </a:br>
            <a:r>
              <a:rPr lang="en-US" sz="2000" dirty="0">
                <a:solidFill>
                  <a:srgbClr val="C00000"/>
                </a:solidFill>
                <a:highlight>
                  <a:srgbClr val="FFFF00"/>
                </a:highlight>
              </a:rPr>
              <a:t>(i.e., “</a:t>
            </a:r>
            <a:r>
              <a:rPr lang="en-US" sz="2000" i="1" dirty="0">
                <a:solidFill>
                  <a:srgbClr val="C00000"/>
                </a:solidFill>
                <a:highlight>
                  <a:srgbClr val="FFFF00"/>
                </a:highlight>
              </a:rPr>
              <a:t>diversion ratio</a:t>
            </a:r>
            <a:r>
              <a:rPr lang="en-US" sz="2000" dirty="0">
                <a:solidFill>
                  <a:srgbClr val="C00000"/>
                </a:solidFill>
                <a:highlight>
                  <a:srgbClr val="FFFF00"/>
                </a:highlight>
              </a:rPr>
              <a:t>” = 30%)</a:t>
            </a:r>
          </a:p>
          <a:p>
            <a:pPr lvl="1">
              <a:defRPr/>
            </a:pPr>
            <a:r>
              <a:rPr lang="en-US" sz="2000" dirty="0"/>
              <a:t>Assume also that </a:t>
            </a:r>
            <a:r>
              <a:rPr lang="en-US" sz="2000" dirty="0" err="1"/>
              <a:t>Fruities</a:t>
            </a:r>
            <a:r>
              <a:rPr lang="en-US" sz="2000" dirty="0"/>
              <a:t> already sells for </a:t>
            </a:r>
            <a:r>
              <a:rPr lang="en-US" sz="2000" dirty="0">
                <a:solidFill>
                  <a:srgbClr val="C00000"/>
                </a:solidFill>
              </a:rPr>
              <a:t>$2.10</a:t>
            </a:r>
            <a:r>
              <a:rPr lang="en-US" sz="2000" dirty="0"/>
              <a:t>/box and its costs are </a:t>
            </a:r>
            <a:r>
              <a:rPr lang="en-US" sz="2000" dirty="0">
                <a:solidFill>
                  <a:srgbClr val="C00000"/>
                </a:solidFill>
              </a:rPr>
              <a:t>$1.30, </a:t>
            </a:r>
            <a:r>
              <a:rPr lang="en-US" sz="2000" dirty="0"/>
              <a:t>so its contribution margin is </a:t>
            </a:r>
            <a:r>
              <a:rPr lang="en-US" sz="2000" dirty="0">
                <a:solidFill>
                  <a:srgbClr val="C00000"/>
                </a:solidFill>
              </a:rPr>
              <a:t>$0.80/box</a:t>
            </a:r>
          </a:p>
          <a:p>
            <a:pPr lvl="1">
              <a:defRPr/>
            </a:pPr>
            <a:r>
              <a:rPr lang="en-US" sz="2000" dirty="0">
                <a:solidFill>
                  <a:srgbClr val="C00000"/>
                </a:solidFill>
              </a:rPr>
              <a:t>If Crunchies acquires </a:t>
            </a:r>
            <a:r>
              <a:rPr lang="en-US" sz="2000" dirty="0" err="1">
                <a:solidFill>
                  <a:srgbClr val="C00000"/>
                </a:solidFill>
              </a:rPr>
              <a:t>Fruities</a:t>
            </a:r>
            <a:r>
              <a:rPr lang="en-US" sz="2000" dirty="0">
                <a:solidFill>
                  <a:srgbClr val="C00000"/>
                </a:solidFill>
              </a:rPr>
              <a:t>, and raises the price of Crunchies to $2.10, </a:t>
            </a:r>
            <a:br>
              <a:rPr lang="en-US" sz="2000" dirty="0">
                <a:solidFill>
                  <a:srgbClr val="C00000"/>
                </a:solidFill>
              </a:rPr>
            </a:br>
            <a:r>
              <a:rPr lang="en-US" sz="2000" dirty="0">
                <a:solidFill>
                  <a:srgbClr val="C00000"/>
                </a:solidFill>
              </a:rPr>
              <a:t>Crunchies profits will not change </a:t>
            </a:r>
            <a:r>
              <a:rPr lang="en-US" sz="2000" i="1" dirty="0">
                <a:solidFill>
                  <a:srgbClr val="C00000"/>
                </a:solidFill>
              </a:rPr>
              <a:t>(or fall only slightly)</a:t>
            </a:r>
            <a:r>
              <a:rPr lang="en-US" sz="2000" dirty="0">
                <a:solidFill>
                  <a:srgbClr val="C00000"/>
                </a:solidFill>
              </a:rPr>
              <a:t>:</a:t>
            </a:r>
          </a:p>
          <a:p>
            <a:pPr lvl="2">
              <a:defRPr/>
            </a:pPr>
            <a:r>
              <a:rPr lang="en-US" sz="1800" dirty="0"/>
              <a:t>It will sell 90 boxes of </a:t>
            </a:r>
            <a:r>
              <a:rPr lang="en-US" sz="1800" dirty="0" err="1"/>
              <a:t>Crunchies</a:t>
            </a:r>
            <a:r>
              <a:rPr lang="en-US" sz="1800" dirty="0"/>
              <a:t> for $2.10, increasing its profits on </a:t>
            </a:r>
            <a:r>
              <a:rPr lang="en-US" sz="1800" dirty="0" err="1"/>
              <a:t>Crunchies</a:t>
            </a:r>
            <a:r>
              <a:rPr lang="en-US" sz="1800" dirty="0"/>
              <a:t> by $9.00;</a:t>
            </a:r>
          </a:p>
          <a:p>
            <a:pPr lvl="2">
              <a:defRPr/>
            </a:pPr>
            <a:r>
              <a:rPr lang="en-US" sz="1800" dirty="0"/>
              <a:t>But, it will lose $9.00 in profits because 10 customers will no longer buy Crunchies </a:t>
            </a:r>
            <a:r>
              <a:rPr lang="en-US" sz="1800" b="1" i="1" dirty="0"/>
              <a:t>(as previously)</a:t>
            </a:r>
            <a:r>
              <a:rPr lang="en-US" sz="1800" dirty="0"/>
              <a:t>; </a:t>
            </a:r>
          </a:p>
          <a:p>
            <a:pPr lvl="1">
              <a:defRPr/>
            </a:pPr>
            <a:r>
              <a:rPr lang="en-US" sz="2200" b="1" dirty="0">
                <a:solidFill>
                  <a:srgbClr val="C00000"/>
                </a:solidFill>
              </a:rPr>
              <a:t>BUT – Merged firm will gain $2.40 of additional profits from selling </a:t>
            </a:r>
            <a:r>
              <a:rPr lang="en-US" sz="2200" b="1" i="1" dirty="0">
                <a:solidFill>
                  <a:srgbClr val="C00000"/>
                </a:solidFill>
              </a:rPr>
              <a:t>3 extra boxes </a:t>
            </a:r>
            <a:r>
              <a:rPr lang="en-US" sz="2200" b="1" dirty="0">
                <a:solidFill>
                  <a:srgbClr val="C00000"/>
                </a:solidFill>
              </a:rPr>
              <a:t>of </a:t>
            </a:r>
            <a:r>
              <a:rPr lang="en-US" sz="2200" b="1" dirty="0" err="1">
                <a:solidFill>
                  <a:srgbClr val="C00000"/>
                </a:solidFill>
              </a:rPr>
              <a:t>Fruities</a:t>
            </a:r>
            <a:r>
              <a:rPr lang="en-US" sz="2200" b="1" dirty="0">
                <a:solidFill>
                  <a:srgbClr val="C00000"/>
                </a:solidFill>
              </a:rPr>
              <a:t> (margin $0.80 x 3 units= $2.40).</a:t>
            </a:r>
          </a:p>
          <a:p>
            <a:pPr lvl="2">
              <a:defRPr/>
            </a:pPr>
            <a:r>
              <a:rPr lang="en-US" sz="1800" b="1" i="1" dirty="0">
                <a:solidFill>
                  <a:srgbClr val="0070C0"/>
                </a:solidFill>
              </a:rPr>
              <a:t>See next slide for profit summary</a:t>
            </a:r>
          </a:p>
        </p:txBody>
      </p:sp>
      <p:sp>
        <p:nvSpPr>
          <p:cNvPr id="5018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4B2A2108-096D-4D62-98F8-C4462A395953}" type="slidenum">
              <a:rPr lang="en-US" altLang="en-US" sz="1400" smtClean="0"/>
              <a:pPr>
                <a:spcBef>
                  <a:spcPct val="0"/>
                </a:spcBef>
                <a:buFontTx/>
                <a:buNone/>
              </a:pPr>
              <a:t>33</a:t>
            </a:fld>
            <a:endParaRPr lang="en-US" altLang="en-US" sz="1400"/>
          </a:p>
        </p:txBody>
      </p:sp>
      <p:sp>
        <p:nvSpPr>
          <p:cNvPr id="6" name="TextBox 5">
            <a:extLst>
              <a:ext uri="{FF2B5EF4-FFF2-40B4-BE49-F238E27FC236}">
                <a16:creationId xmlns:a16="http://schemas.microsoft.com/office/drawing/2014/main" id="{7E99688E-668C-4CC1-B46E-0DC0693B733E}"/>
              </a:ext>
            </a:extLst>
          </p:cNvPr>
          <p:cNvSpPr txBox="1"/>
          <p:nvPr/>
        </p:nvSpPr>
        <p:spPr>
          <a:xfrm>
            <a:off x="10029825" y="3288051"/>
            <a:ext cx="1981629" cy="1631216"/>
          </a:xfrm>
          <a:prstGeom prst="rect">
            <a:avLst/>
          </a:prstGeom>
          <a:noFill/>
          <a:ln w="38100">
            <a:solidFill>
              <a:srgbClr val="0070C0"/>
            </a:solidFill>
          </a:ln>
        </p:spPr>
        <p:txBody>
          <a:bodyPr wrap="square" rtlCol="0">
            <a:spAutoFit/>
          </a:bodyPr>
          <a:lstStyle/>
          <a:p>
            <a:r>
              <a:rPr lang="en-US" sz="2000" b="1" i="1" dirty="0">
                <a:solidFill>
                  <a:srgbClr val="0070C0"/>
                </a:solidFill>
              </a:rPr>
              <a:t>I.e., Crunchies is at the top of the profit hill. (This example has G=L exactly!)</a:t>
            </a:r>
          </a:p>
        </p:txBody>
      </p:sp>
      <p:cxnSp>
        <p:nvCxnSpPr>
          <p:cNvPr id="7" name="Straight Arrow Connector 6">
            <a:extLst>
              <a:ext uri="{FF2B5EF4-FFF2-40B4-BE49-F238E27FC236}">
                <a16:creationId xmlns:a16="http://schemas.microsoft.com/office/drawing/2014/main" id="{977940DD-B145-43F3-AE82-48192256EDCE}"/>
              </a:ext>
            </a:extLst>
          </p:cNvPr>
          <p:cNvCxnSpPr>
            <a:cxnSpLocks/>
          </p:cNvCxnSpPr>
          <p:nvPr/>
        </p:nvCxnSpPr>
        <p:spPr>
          <a:xfrm flipH="1">
            <a:off x="8271540" y="3864327"/>
            <a:ext cx="1634031" cy="40834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A7200F14-A3B7-486E-996A-61ADB264687D}"/>
              </a:ext>
            </a:extLst>
          </p:cNvPr>
          <p:cNvSpPr txBox="1"/>
          <p:nvPr/>
        </p:nvSpPr>
        <p:spPr>
          <a:xfrm>
            <a:off x="9751258" y="5376412"/>
            <a:ext cx="1981629" cy="1015663"/>
          </a:xfrm>
          <a:prstGeom prst="rect">
            <a:avLst/>
          </a:prstGeom>
          <a:solidFill>
            <a:srgbClr val="FFFF00"/>
          </a:solidFill>
          <a:ln w="38100">
            <a:solidFill>
              <a:srgbClr val="0070C0"/>
            </a:solidFill>
          </a:ln>
        </p:spPr>
        <p:txBody>
          <a:bodyPr wrap="square" rtlCol="0">
            <a:spAutoFit/>
          </a:bodyPr>
          <a:lstStyle/>
          <a:p>
            <a:r>
              <a:rPr lang="en-US" sz="2000" b="1" i="1" dirty="0">
                <a:solidFill>
                  <a:srgbClr val="0070C0"/>
                </a:solidFill>
              </a:rPr>
              <a:t>This $2.40 is the Value of Diverted Sales</a:t>
            </a:r>
          </a:p>
        </p:txBody>
      </p:sp>
      <p:cxnSp>
        <p:nvCxnSpPr>
          <p:cNvPr id="10" name="Straight Arrow Connector 9">
            <a:extLst>
              <a:ext uri="{FF2B5EF4-FFF2-40B4-BE49-F238E27FC236}">
                <a16:creationId xmlns:a16="http://schemas.microsoft.com/office/drawing/2014/main" id="{DCC55BD7-587F-4598-A9B6-5B351BB38324}"/>
              </a:ext>
            </a:extLst>
          </p:cNvPr>
          <p:cNvCxnSpPr>
            <a:cxnSpLocks/>
          </p:cNvCxnSpPr>
          <p:nvPr/>
        </p:nvCxnSpPr>
        <p:spPr>
          <a:xfrm flipH="1" flipV="1">
            <a:off x="7705725" y="5715000"/>
            <a:ext cx="1961722" cy="33848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27034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4"/>
          <p:cNvSpPr>
            <a:spLocks noGrp="1"/>
          </p:cNvSpPr>
          <p:nvPr>
            <p:ph type="title"/>
          </p:nvPr>
        </p:nvSpPr>
        <p:spPr/>
        <p:txBody>
          <a:bodyPr>
            <a:normAutofit/>
          </a:bodyPr>
          <a:lstStyle/>
          <a:p>
            <a:r>
              <a:rPr lang="en-US" altLang="en-US" sz="2800" dirty="0">
                <a:latin typeface="Times New Roman" pitchFamily="18" charset="0"/>
                <a:cs typeface="Times New Roman" pitchFamily="18" charset="0"/>
              </a:rPr>
              <a:t>The “Value of Diverted Sales”</a:t>
            </a:r>
            <a:endParaRPr lang="en-US" altLang="en-US" sz="2800" dirty="0"/>
          </a:p>
        </p:txBody>
      </p:sp>
      <p:sp>
        <p:nvSpPr>
          <p:cNvPr id="5120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11334112-A10D-4C46-9877-6AB40B9CCAA0}" type="slidenum">
              <a:rPr lang="en-US" altLang="en-US" sz="1400" smtClean="0"/>
              <a:pPr>
                <a:spcBef>
                  <a:spcPct val="0"/>
                </a:spcBef>
                <a:buFontTx/>
                <a:buNone/>
              </a:pPr>
              <a:t>34</a:t>
            </a:fld>
            <a:endParaRPr lang="en-US" altLang="en-US" sz="1400"/>
          </a:p>
        </p:txBody>
      </p:sp>
      <p:pic>
        <p:nvPicPr>
          <p:cNvPr id="5120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0400" y="1790307"/>
            <a:ext cx="8460317"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05" name="TextBox 6"/>
          <p:cNvSpPr txBox="1">
            <a:spLocks noChangeArrowheads="1"/>
          </p:cNvSpPr>
          <p:nvPr/>
        </p:nvSpPr>
        <p:spPr bwMode="auto">
          <a:xfrm>
            <a:off x="1828800" y="5378450"/>
            <a:ext cx="8229600"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r>
              <a:rPr lang="en-US" altLang="en-US" sz="1800" dirty="0">
                <a:latin typeface="Times New Roman" pitchFamily="18" charset="0"/>
                <a:cs typeface="Times New Roman" pitchFamily="18" charset="0"/>
              </a:rPr>
              <a:t>The acquisition of </a:t>
            </a:r>
            <a:r>
              <a:rPr lang="en-US" altLang="en-US" sz="1800" dirty="0" err="1">
                <a:latin typeface="Times New Roman" pitchFamily="18" charset="0"/>
                <a:cs typeface="Times New Roman" pitchFamily="18" charset="0"/>
              </a:rPr>
              <a:t>Fruities</a:t>
            </a:r>
            <a:r>
              <a:rPr lang="en-US" altLang="en-US" sz="1800" dirty="0">
                <a:latin typeface="Times New Roman" pitchFamily="18" charset="0"/>
                <a:cs typeface="Times New Roman" pitchFamily="18" charset="0"/>
              </a:rPr>
              <a:t> by Crunchies will give it the incentive and ability to raise the price of Crunchies, because it will recapture 3 of its previously diverted sales.</a:t>
            </a:r>
          </a:p>
          <a:p>
            <a:pPr algn="ctr">
              <a:spcBef>
                <a:spcPct val="0"/>
              </a:spcBef>
              <a:buFontTx/>
              <a:buNone/>
            </a:pPr>
            <a:endParaRPr lang="en-US" altLang="en-US" sz="1800" dirty="0">
              <a:latin typeface="Times New Roman" pitchFamily="18" charset="0"/>
              <a:cs typeface="Times New Roman" pitchFamily="18" charset="0"/>
            </a:endParaRPr>
          </a:p>
          <a:p>
            <a:pPr algn="ctr">
              <a:spcBef>
                <a:spcPct val="0"/>
              </a:spcBef>
              <a:buFontTx/>
              <a:buNone/>
            </a:pPr>
            <a:r>
              <a:rPr lang="en-US" altLang="en-US" sz="2000" b="1" dirty="0">
                <a:solidFill>
                  <a:srgbClr val="C00000"/>
                </a:solidFill>
                <a:latin typeface="Times New Roman" pitchFamily="18" charset="0"/>
                <a:cs typeface="Times New Roman" pitchFamily="18" charset="0"/>
              </a:rPr>
              <a:t>Note: This “Net Gain” is the HMGs’ concept of “value of diverted sales”</a:t>
            </a:r>
          </a:p>
        </p:txBody>
      </p:sp>
    </p:spTree>
    <p:extLst>
      <p:ext uri="{BB962C8B-B14F-4D97-AF65-F5344CB8AC3E}">
        <p14:creationId xmlns:p14="http://schemas.microsoft.com/office/powerpoint/2010/main" val="37116430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530F7-12E6-49D6-9CE5-EBF00B4D922B}"/>
              </a:ext>
            </a:extLst>
          </p:cNvPr>
          <p:cNvSpPr>
            <a:spLocks noGrp="1"/>
          </p:cNvSpPr>
          <p:nvPr>
            <p:ph type="title"/>
          </p:nvPr>
        </p:nvSpPr>
        <p:spPr/>
        <p:txBody>
          <a:bodyPr/>
          <a:lstStyle/>
          <a:p>
            <a:pPr algn="ctr"/>
            <a:r>
              <a:rPr lang="en-US" dirty="0"/>
              <a:t>“Scoring” Upward Pricing pressure With the GUPPI </a:t>
            </a:r>
            <a:br>
              <a:rPr lang="en-US" dirty="0"/>
            </a:br>
            <a:r>
              <a:rPr lang="en-US" dirty="0"/>
              <a:t>(Gross Upward Pricing pressure Index)</a:t>
            </a:r>
          </a:p>
        </p:txBody>
      </p:sp>
      <p:sp>
        <p:nvSpPr>
          <p:cNvPr id="3" name="Text Placeholder 2">
            <a:extLst>
              <a:ext uri="{FF2B5EF4-FFF2-40B4-BE49-F238E27FC236}">
                <a16:creationId xmlns:a16="http://schemas.microsoft.com/office/drawing/2014/main" id="{DBA6855C-AA7A-4A64-A964-0E1030CF76A9}"/>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654972F2-FBF7-4006-8742-C1F12FEB5BE1}"/>
              </a:ext>
            </a:extLst>
          </p:cNvPr>
          <p:cNvSpPr>
            <a:spLocks noGrp="1"/>
          </p:cNvSpPr>
          <p:nvPr>
            <p:ph type="sldNum" sz="quarter" idx="12"/>
          </p:nvPr>
        </p:nvSpPr>
        <p:spPr/>
        <p:txBody>
          <a:bodyPr/>
          <a:lstStyle/>
          <a:p>
            <a:fld id="{A3FA0A93-60EE-4E9D-852F-604094E61050}" type="slidenum">
              <a:rPr lang="en-US" smtClean="0"/>
              <a:t>35</a:t>
            </a:fld>
            <a:endParaRPr lang="en-US"/>
          </a:p>
        </p:txBody>
      </p:sp>
    </p:spTree>
    <p:extLst>
      <p:ext uri="{BB962C8B-B14F-4D97-AF65-F5344CB8AC3E}">
        <p14:creationId xmlns:p14="http://schemas.microsoft.com/office/powerpoint/2010/main" val="42733732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175FC-3C3D-4060-A80F-10C303D2AE22}"/>
              </a:ext>
            </a:extLst>
          </p:cNvPr>
          <p:cNvSpPr>
            <a:spLocks noGrp="1"/>
          </p:cNvSpPr>
          <p:nvPr>
            <p:ph type="title"/>
          </p:nvPr>
        </p:nvSpPr>
        <p:spPr/>
        <p:txBody>
          <a:bodyPr>
            <a:noAutofit/>
          </a:bodyPr>
          <a:lstStyle/>
          <a:p>
            <a:r>
              <a:rPr lang="en-US" sz="3200" dirty="0" err="1"/>
              <a:t>GUPPIs</a:t>
            </a:r>
            <a:r>
              <a:rPr lang="en-US" sz="3200" dirty="0"/>
              <a:t> vs </a:t>
            </a:r>
            <a:r>
              <a:rPr lang="en-US" dirty="0"/>
              <a:t>VDS</a:t>
            </a:r>
            <a:endParaRPr lang="en-US" sz="3200" dirty="0"/>
          </a:p>
        </p:txBody>
      </p:sp>
      <p:sp>
        <p:nvSpPr>
          <p:cNvPr id="3" name="Text Placeholder 2">
            <a:extLst>
              <a:ext uri="{FF2B5EF4-FFF2-40B4-BE49-F238E27FC236}">
                <a16:creationId xmlns:a16="http://schemas.microsoft.com/office/drawing/2014/main" id="{1D561230-CD83-45EF-AE82-711FFE555CE7}"/>
              </a:ext>
            </a:extLst>
          </p:cNvPr>
          <p:cNvSpPr>
            <a:spLocks noGrp="1"/>
          </p:cNvSpPr>
          <p:nvPr>
            <p:ph idx="1"/>
          </p:nvPr>
        </p:nvSpPr>
        <p:spPr>
          <a:xfrm>
            <a:off x="838200" y="1690688"/>
            <a:ext cx="7458075" cy="4351338"/>
          </a:xfrm>
        </p:spPr>
        <p:txBody>
          <a:bodyPr>
            <a:normAutofit/>
          </a:bodyPr>
          <a:lstStyle/>
          <a:p>
            <a:r>
              <a:rPr lang="en-US" sz="2400" dirty="0" err="1"/>
              <a:t>GUPPI</a:t>
            </a:r>
            <a:r>
              <a:rPr lang="en-US" sz="2400" dirty="0"/>
              <a:t> = Gross Upward Pricing Pressure Index </a:t>
            </a:r>
          </a:p>
          <a:p>
            <a:r>
              <a:rPr lang="en-US" sz="2400" dirty="0"/>
              <a:t>The GUPPI is a </a:t>
            </a:r>
            <a:r>
              <a:rPr lang="en-US" sz="2400" i="1" dirty="0"/>
              <a:t>“scaled” </a:t>
            </a:r>
            <a:r>
              <a:rPr lang="en-US" sz="2400" dirty="0"/>
              <a:t>version of the Value of Diverted Sales (VDS) to make it a percentage</a:t>
            </a:r>
          </a:p>
          <a:p>
            <a:pPr lvl="1"/>
            <a:r>
              <a:rPr lang="en-US" sz="2000" dirty="0"/>
              <a:t>Diversion Ratios, Percentage Margins and Prices are Used to Calculate the GUPPIs</a:t>
            </a:r>
          </a:p>
          <a:p>
            <a:r>
              <a:rPr lang="en-US" sz="2400" b="1" dirty="0">
                <a:solidFill>
                  <a:srgbClr val="0070C0"/>
                </a:solidFill>
              </a:rPr>
              <a:t>GUPPIs are used as an initial, rough screen of UPP in the HMGs. </a:t>
            </a:r>
          </a:p>
          <a:p>
            <a:r>
              <a:rPr lang="en-US" sz="2400" dirty="0"/>
              <a:t>Other </a:t>
            </a:r>
            <a:r>
              <a:rPr lang="en-US" sz="2400" dirty="0" err="1"/>
              <a:t>GUPPI</a:t>
            </a:r>
            <a:r>
              <a:rPr lang="en-US" sz="2400" dirty="0"/>
              <a:t> flavors or simulation models can also take into account changes in those prices, as well as constraints from entry and downward pricing pressure from merger-efficiencies </a:t>
            </a:r>
            <a:r>
              <a:rPr lang="en-US" sz="2400" i="1" dirty="0"/>
              <a:t>[as discussed below]</a:t>
            </a:r>
          </a:p>
        </p:txBody>
      </p:sp>
      <p:sp>
        <p:nvSpPr>
          <p:cNvPr id="4" name="Slide Number Placeholder 3">
            <a:extLst>
              <a:ext uri="{FF2B5EF4-FFF2-40B4-BE49-F238E27FC236}">
                <a16:creationId xmlns:a16="http://schemas.microsoft.com/office/drawing/2014/main" id="{15C71692-4972-4112-91FA-859ED5647631}"/>
              </a:ext>
            </a:extLst>
          </p:cNvPr>
          <p:cNvSpPr>
            <a:spLocks noGrp="1"/>
          </p:cNvSpPr>
          <p:nvPr>
            <p:ph type="sldNum" sz="quarter" idx="12"/>
          </p:nvPr>
        </p:nvSpPr>
        <p:spPr/>
        <p:txBody>
          <a:bodyPr/>
          <a:lstStyle/>
          <a:p>
            <a:fld id="{A3FA0A93-60EE-4E9D-852F-604094E61050}" type="slidenum">
              <a:rPr lang="en-US" smtClean="0"/>
              <a:t>36</a:t>
            </a:fld>
            <a:endParaRPr lang="en-US"/>
          </a:p>
        </p:txBody>
      </p:sp>
      <p:cxnSp>
        <p:nvCxnSpPr>
          <p:cNvPr id="8" name="Straight Arrow Connector 7">
            <a:extLst>
              <a:ext uri="{FF2B5EF4-FFF2-40B4-BE49-F238E27FC236}">
                <a16:creationId xmlns:a16="http://schemas.microsoft.com/office/drawing/2014/main" id="{3EF80600-04C1-4242-BFD7-B2C3A335BDA6}"/>
              </a:ext>
            </a:extLst>
          </p:cNvPr>
          <p:cNvCxnSpPr>
            <a:cxnSpLocks/>
          </p:cNvCxnSpPr>
          <p:nvPr/>
        </p:nvCxnSpPr>
        <p:spPr>
          <a:xfrm flipH="1" flipV="1">
            <a:off x="7867650" y="2613451"/>
            <a:ext cx="1094043" cy="50783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9210F72D-4500-424E-8936-537016F080E2}"/>
              </a:ext>
            </a:extLst>
          </p:cNvPr>
          <p:cNvSpPr txBox="1"/>
          <p:nvPr/>
        </p:nvSpPr>
        <p:spPr>
          <a:xfrm>
            <a:off x="9125910" y="2867367"/>
            <a:ext cx="2406200" cy="1938992"/>
          </a:xfrm>
          <a:prstGeom prst="rect">
            <a:avLst/>
          </a:prstGeom>
          <a:noFill/>
          <a:ln w="38100">
            <a:solidFill>
              <a:srgbClr val="0070C0"/>
            </a:solidFill>
          </a:ln>
        </p:spPr>
        <p:txBody>
          <a:bodyPr wrap="square" rtlCol="0">
            <a:spAutoFit/>
          </a:bodyPr>
          <a:lstStyle/>
          <a:p>
            <a:r>
              <a:rPr lang="en-US" sz="2000" b="1" dirty="0">
                <a:solidFill>
                  <a:srgbClr val="0070C0"/>
                </a:solidFill>
              </a:rPr>
              <a:t>Inside Baseball: </a:t>
            </a:r>
            <a:br>
              <a:rPr lang="en-US" sz="2000" b="1" dirty="0">
                <a:solidFill>
                  <a:srgbClr val="0070C0"/>
                </a:solidFill>
              </a:rPr>
            </a:br>
            <a:r>
              <a:rPr lang="en-US" sz="2000" b="1" dirty="0">
                <a:solidFill>
                  <a:srgbClr val="0070C0"/>
                </a:solidFill>
              </a:rPr>
              <a:t>The GUPPI definition is hidden in the 2010 HMGs and the GUPPI is never “named.”</a:t>
            </a:r>
          </a:p>
        </p:txBody>
      </p:sp>
    </p:spTree>
    <p:extLst>
      <p:ext uri="{BB962C8B-B14F-4D97-AF65-F5344CB8AC3E}">
        <p14:creationId xmlns:p14="http://schemas.microsoft.com/office/powerpoint/2010/main" val="26114554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60432-A0D6-4385-9F1E-BA1354249217}"/>
              </a:ext>
            </a:extLst>
          </p:cNvPr>
          <p:cNvSpPr>
            <a:spLocks noGrp="1"/>
          </p:cNvSpPr>
          <p:nvPr>
            <p:ph type="title"/>
          </p:nvPr>
        </p:nvSpPr>
        <p:spPr/>
        <p:txBody>
          <a:bodyPr>
            <a:normAutofit/>
          </a:bodyPr>
          <a:lstStyle/>
          <a:p>
            <a:r>
              <a:rPr lang="en-US" dirty="0"/>
              <a:t>Calculating the </a:t>
            </a:r>
            <a:r>
              <a:rPr lang="en-US" dirty="0" err="1"/>
              <a:t>GUPPI</a:t>
            </a:r>
            <a:endParaRPr lang="en-US" dirty="0"/>
          </a:p>
        </p:txBody>
      </p:sp>
      <p:sp>
        <p:nvSpPr>
          <p:cNvPr id="3" name="Content Placeholder 2">
            <a:extLst>
              <a:ext uri="{FF2B5EF4-FFF2-40B4-BE49-F238E27FC236}">
                <a16:creationId xmlns:a16="http://schemas.microsoft.com/office/drawing/2014/main" id="{E82A5D35-199A-48B9-A58C-91CF897CE365}"/>
              </a:ext>
            </a:extLst>
          </p:cNvPr>
          <p:cNvSpPr>
            <a:spLocks noGrp="1"/>
          </p:cNvSpPr>
          <p:nvPr>
            <p:ph idx="1"/>
          </p:nvPr>
        </p:nvSpPr>
        <p:spPr>
          <a:xfrm>
            <a:off x="438151" y="1631157"/>
            <a:ext cx="9048750" cy="4784725"/>
          </a:xfrm>
        </p:spPr>
        <p:txBody>
          <a:bodyPr>
            <a:normAutofit fontScale="77500" lnSpcReduction="20000"/>
          </a:bodyPr>
          <a:lstStyle/>
          <a:p>
            <a:r>
              <a:rPr lang="en-US" dirty="0"/>
              <a:t>Derivation </a:t>
            </a:r>
          </a:p>
          <a:p>
            <a:pPr lvl="1"/>
            <a:r>
              <a:rPr lang="en-US" dirty="0"/>
              <a:t>In the Crunchies example, the “Value of Diverted Sales” (VDS) to </a:t>
            </a:r>
            <a:r>
              <a:rPr lang="en-US" dirty="0" err="1"/>
              <a:t>Fruities</a:t>
            </a:r>
            <a:r>
              <a:rPr lang="en-US" dirty="0"/>
              <a:t> was $2.40</a:t>
            </a:r>
          </a:p>
          <a:p>
            <a:pPr lvl="1"/>
            <a:r>
              <a:rPr lang="en-US" dirty="0"/>
              <a:t>The GUPPI converts the VDS into a ratio formula</a:t>
            </a:r>
            <a:br>
              <a:rPr lang="en-US" dirty="0"/>
            </a:br>
            <a:endParaRPr lang="en-US" dirty="0"/>
          </a:p>
          <a:p>
            <a:pPr lvl="1"/>
            <a:r>
              <a:rPr lang="en-US" dirty="0" err="1"/>
              <a:t>GUPPI</a:t>
            </a:r>
            <a:r>
              <a:rPr lang="en-US" dirty="0"/>
              <a:t> Formula:</a:t>
            </a:r>
          </a:p>
          <a:p>
            <a:pPr lvl="1"/>
            <a:endParaRPr lang="en-US" dirty="0"/>
          </a:p>
          <a:p>
            <a:pPr marL="0" indent="0" algn="ctr">
              <a:buNone/>
            </a:pPr>
            <a:r>
              <a:rPr lang="en-US" b="1" i="1" dirty="0">
                <a:solidFill>
                  <a:srgbClr val="C00000"/>
                </a:solidFill>
                <a:highlight>
                  <a:srgbClr val="FFFF00"/>
                </a:highlight>
              </a:rPr>
              <a:t>GUPPI</a:t>
            </a:r>
            <a:r>
              <a:rPr lang="en-US" b="1" i="1" baseline="-25000" dirty="0">
                <a:solidFill>
                  <a:srgbClr val="C00000"/>
                </a:solidFill>
                <a:highlight>
                  <a:srgbClr val="FFFF00"/>
                </a:highlight>
              </a:rPr>
              <a:t>1</a:t>
            </a:r>
            <a:r>
              <a:rPr lang="en-US" b="1" i="1" dirty="0">
                <a:solidFill>
                  <a:srgbClr val="C00000"/>
                </a:solidFill>
                <a:highlight>
                  <a:srgbClr val="FFFF00"/>
                </a:highlight>
              </a:rPr>
              <a:t> = DR</a:t>
            </a:r>
            <a:r>
              <a:rPr lang="en-US" b="1" i="1" baseline="-25000" dirty="0">
                <a:solidFill>
                  <a:srgbClr val="C00000"/>
                </a:solidFill>
                <a:highlight>
                  <a:srgbClr val="FFFF00"/>
                </a:highlight>
              </a:rPr>
              <a:t>12</a:t>
            </a:r>
            <a:r>
              <a:rPr lang="en-US" b="1" i="1" dirty="0">
                <a:solidFill>
                  <a:srgbClr val="C00000"/>
                </a:solidFill>
                <a:highlight>
                  <a:srgbClr val="FFFF00"/>
                </a:highlight>
                <a:latin typeface="Times New Roman" pitchFamily="18" charset="0"/>
                <a:cs typeface="Times New Roman" pitchFamily="18" charset="0"/>
              </a:rPr>
              <a:t> </a:t>
            </a:r>
            <a:r>
              <a:rPr lang="en-US" b="1" i="1" dirty="0">
                <a:solidFill>
                  <a:srgbClr val="C00000"/>
                </a:solidFill>
                <a:highlight>
                  <a:srgbClr val="FFFF00"/>
                </a:highlight>
              </a:rPr>
              <a:t>x M</a:t>
            </a:r>
            <a:r>
              <a:rPr lang="en-US" b="1" i="1" baseline="-25000" dirty="0">
                <a:solidFill>
                  <a:srgbClr val="C00000"/>
                </a:solidFill>
                <a:highlight>
                  <a:srgbClr val="FFFF00"/>
                </a:highlight>
              </a:rPr>
              <a:t>2 </a:t>
            </a:r>
            <a:r>
              <a:rPr lang="en-US" b="1" i="1" dirty="0">
                <a:solidFill>
                  <a:srgbClr val="C00000"/>
                </a:solidFill>
                <a:highlight>
                  <a:srgbClr val="FFFF00"/>
                </a:highlight>
              </a:rPr>
              <a:t>x P</a:t>
            </a:r>
            <a:r>
              <a:rPr lang="en-US" b="1" i="1" baseline="-25000" dirty="0">
                <a:solidFill>
                  <a:srgbClr val="C00000"/>
                </a:solidFill>
                <a:highlight>
                  <a:srgbClr val="FFFF00"/>
                </a:highlight>
              </a:rPr>
              <a:t>2 </a:t>
            </a:r>
            <a:r>
              <a:rPr lang="en-US" b="1" i="1" dirty="0">
                <a:solidFill>
                  <a:srgbClr val="C00000"/>
                </a:solidFill>
                <a:highlight>
                  <a:srgbClr val="FFFF00"/>
                </a:highlight>
              </a:rPr>
              <a:t>/P</a:t>
            </a:r>
            <a:r>
              <a:rPr lang="en-US" b="1" i="1" baseline="-25000" dirty="0">
                <a:solidFill>
                  <a:srgbClr val="C00000"/>
                </a:solidFill>
                <a:highlight>
                  <a:srgbClr val="FFFF00"/>
                </a:highlight>
              </a:rPr>
              <a:t>1</a:t>
            </a:r>
          </a:p>
          <a:p>
            <a:endParaRPr lang="en-US" b="1" i="1" dirty="0">
              <a:solidFill>
                <a:srgbClr val="C00000"/>
              </a:solidFill>
            </a:endParaRPr>
          </a:p>
          <a:p>
            <a:pPr lvl="1"/>
            <a:r>
              <a:rPr lang="en-US" dirty="0">
                <a:solidFill>
                  <a:srgbClr val="C00000"/>
                </a:solidFill>
              </a:rPr>
              <a:t>DR</a:t>
            </a:r>
            <a:r>
              <a:rPr lang="en-US" baseline="-25000" dirty="0">
                <a:solidFill>
                  <a:srgbClr val="C00000"/>
                </a:solidFill>
              </a:rPr>
              <a:t>12</a:t>
            </a:r>
            <a:r>
              <a:rPr lang="en-US" dirty="0">
                <a:solidFill>
                  <a:srgbClr val="C00000"/>
                </a:solidFill>
                <a:latin typeface="Times New Roman" pitchFamily="18" charset="0"/>
                <a:cs typeface="Times New Roman" pitchFamily="18" charset="0"/>
              </a:rPr>
              <a:t> </a:t>
            </a:r>
            <a:r>
              <a:rPr lang="en-US" dirty="0">
                <a:solidFill>
                  <a:srgbClr val="C00000"/>
                </a:solidFill>
              </a:rPr>
              <a:t>=Diversion ratio </a:t>
            </a:r>
            <a:r>
              <a:rPr lang="en-US" dirty="0"/>
              <a:t>from firm-1 to firm-2 if firm-1 raises price (i.e., fraction of sales lost by firm-1 that are recaptured by firm-2) </a:t>
            </a:r>
            <a:r>
              <a:rPr lang="en-US" i="1" dirty="0">
                <a:solidFill>
                  <a:srgbClr val="C00000"/>
                </a:solidFill>
              </a:rPr>
              <a:t>(e.g., 30%)</a:t>
            </a:r>
            <a:br>
              <a:rPr lang="en-US" i="1" dirty="0">
                <a:solidFill>
                  <a:srgbClr val="C00000"/>
                </a:solidFill>
              </a:rPr>
            </a:br>
            <a:endParaRPr lang="en-US" i="1" dirty="0">
              <a:solidFill>
                <a:srgbClr val="C00000"/>
              </a:solidFill>
            </a:endParaRPr>
          </a:p>
          <a:p>
            <a:pPr lvl="1"/>
            <a:r>
              <a:rPr lang="en-US" dirty="0">
                <a:solidFill>
                  <a:srgbClr val="C00000"/>
                </a:solidFill>
              </a:rPr>
              <a:t>M</a:t>
            </a:r>
            <a:r>
              <a:rPr lang="en-US" baseline="-25000" dirty="0">
                <a:solidFill>
                  <a:srgbClr val="C00000"/>
                </a:solidFill>
              </a:rPr>
              <a:t>2</a:t>
            </a:r>
            <a:r>
              <a:rPr lang="en-US" dirty="0">
                <a:solidFill>
                  <a:srgbClr val="C00000"/>
                </a:solidFill>
              </a:rPr>
              <a:t> = firm-2’s contribution margin -- </a:t>
            </a:r>
            <a:r>
              <a:rPr lang="en-US" dirty="0"/>
              <a:t>as a </a:t>
            </a:r>
            <a:r>
              <a:rPr lang="en-US" dirty="0">
                <a:solidFill>
                  <a:srgbClr val="C00000"/>
                </a:solidFill>
              </a:rPr>
              <a:t>percentage </a:t>
            </a:r>
            <a:r>
              <a:rPr lang="en-US" dirty="0"/>
              <a:t>of its price </a:t>
            </a:r>
            <a:br>
              <a:rPr lang="en-US" dirty="0"/>
            </a:br>
            <a:r>
              <a:rPr lang="en-US" i="1" dirty="0"/>
              <a:t>(e.g., $0.80/$2.10 = </a:t>
            </a:r>
            <a:r>
              <a:rPr lang="en-US" i="1" dirty="0">
                <a:solidFill>
                  <a:srgbClr val="C00000"/>
                </a:solidFill>
              </a:rPr>
              <a:t>38%)</a:t>
            </a:r>
            <a:br>
              <a:rPr lang="en-US" i="1" dirty="0">
                <a:solidFill>
                  <a:srgbClr val="C00000"/>
                </a:solidFill>
              </a:rPr>
            </a:br>
            <a:endParaRPr lang="en-US" i="1" dirty="0">
              <a:solidFill>
                <a:srgbClr val="C00000"/>
              </a:solidFill>
            </a:endParaRPr>
          </a:p>
          <a:p>
            <a:pPr lvl="1"/>
            <a:r>
              <a:rPr lang="en-US" dirty="0">
                <a:solidFill>
                  <a:srgbClr val="C00000"/>
                </a:solidFill>
              </a:rPr>
              <a:t>P</a:t>
            </a:r>
            <a:r>
              <a:rPr lang="en-US" baseline="-25000" dirty="0">
                <a:solidFill>
                  <a:srgbClr val="C00000"/>
                </a:solidFill>
              </a:rPr>
              <a:t>2</a:t>
            </a:r>
            <a:r>
              <a:rPr lang="en-US" dirty="0">
                <a:solidFill>
                  <a:srgbClr val="C00000"/>
                </a:solidFill>
              </a:rPr>
              <a:t>/P</a:t>
            </a:r>
            <a:r>
              <a:rPr lang="en-US" b="1" baseline="-25000" dirty="0">
                <a:solidFill>
                  <a:srgbClr val="C00000"/>
                </a:solidFill>
              </a:rPr>
              <a:t>1</a:t>
            </a:r>
            <a:r>
              <a:rPr lang="en-US" dirty="0">
                <a:solidFill>
                  <a:srgbClr val="C00000"/>
                </a:solidFill>
              </a:rPr>
              <a:t> = price ratio </a:t>
            </a:r>
            <a:r>
              <a:rPr lang="en-US" dirty="0"/>
              <a:t>of the two products (e.g., $2.10/$2 = </a:t>
            </a:r>
            <a:r>
              <a:rPr lang="en-US" dirty="0">
                <a:solidFill>
                  <a:srgbClr val="C00000"/>
                </a:solidFill>
              </a:rPr>
              <a:t>1.05</a:t>
            </a:r>
            <a:r>
              <a:rPr lang="en-US" dirty="0"/>
              <a:t>)</a:t>
            </a:r>
            <a:br>
              <a:rPr lang="en-US" dirty="0"/>
            </a:br>
            <a:endParaRPr lang="en-US" dirty="0"/>
          </a:p>
          <a:p>
            <a:pPr marL="457200" lvl="1" indent="0">
              <a:buNone/>
            </a:pPr>
            <a:r>
              <a:rPr lang="en-US" dirty="0"/>
              <a:t>                               </a:t>
            </a:r>
            <a:r>
              <a:rPr lang="en-US" sz="3100" b="1" i="1" dirty="0">
                <a:solidFill>
                  <a:srgbClr val="C00000"/>
                </a:solidFill>
                <a:highlight>
                  <a:srgbClr val="FFFF00"/>
                </a:highlight>
              </a:rPr>
              <a:t>GUPPI</a:t>
            </a:r>
            <a:r>
              <a:rPr lang="en-US" sz="3100" b="1" i="1" baseline="-25000" dirty="0">
                <a:solidFill>
                  <a:srgbClr val="C00000"/>
                </a:solidFill>
                <a:highlight>
                  <a:srgbClr val="FFFF00"/>
                </a:highlight>
              </a:rPr>
              <a:t>1</a:t>
            </a:r>
            <a:r>
              <a:rPr lang="en-US" sz="3100" b="1" i="1" dirty="0">
                <a:solidFill>
                  <a:srgbClr val="C00000"/>
                </a:solidFill>
                <a:highlight>
                  <a:srgbClr val="FFFF00"/>
                </a:highlight>
              </a:rPr>
              <a:t> </a:t>
            </a:r>
            <a:r>
              <a:rPr lang="en-US" sz="3100" b="1" dirty="0">
                <a:solidFill>
                  <a:srgbClr val="C00000"/>
                </a:solidFill>
                <a:highlight>
                  <a:srgbClr val="FFFF00"/>
                </a:highlight>
              </a:rPr>
              <a:t>=30% x 38% x 1.05 = 12%</a:t>
            </a:r>
            <a:endParaRPr lang="en-US" b="1" dirty="0">
              <a:solidFill>
                <a:srgbClr val="C00000"/>
              </a:solidFill>
              <a:highlight>
                <a:srgbClr val="FFFF00"/>
              </a:highlight>
            </a:endParaRPr>
          </a:p>
          <a:p>
            <a:endParaRPr lang="en-US" dirty="0"/>
          </a:p>
        </p:txBody>
      </p:sp>
      <p:sp>
        <p:nvSpPr>
          <p:cNvPr id="4" name="Slide Number Placeholder 3">
            <a:extLst>
              <a:ext uri="{FF2B5EF4-FFF2-40B4-BE49-F238E27FC236}">
                <a16:creationId xmlns:a16="http://schemas.microsoft.com/office/drawing/2014/main" id="{9E5E7231-6228-453E-998F-8FB90B389937}"/>
              </a:ext>
            </a:extLst>
          </p:cNvPr>
          <p:cNvSpPr>
            <a:spLocks noGrp="1"/>
          </p:cNvSpPr>
          <p:nvPr>
            <p:ph type="sldNum" sz="quarter" idx="12"/>
          </p:nvPr>
        </p:nvSpPr>
        <p:spPr/>
        <p:txBody>
          <a:bodyPr/>
          <a:lstStyle/>
          <a:p>
            <a:fld id="{A3FA0A93-60EE-4E9D-852F-604094E61050}" type="slidenum">
              <a:rPr lang="en-US" smtClean="0"/>
              <a:t>37</a:t>
            </a:fld>
            <a:endParaRPr lang="en-US"/>
          </a:p>
        </p:txBody>
      </p:sp>
      <p:sp>
        <p:nvSpPr>
          <p:cNvPr id="5" name="TextBox 4">
            <a:extLst>
              <a:ext uri="{FF2B5EF4-FFF2-40B4-BE49-F238E27FC236}">
                <a16:creationId xmlns:a16="http://schemas.microsoft.com/office/drawing/2014/main" id="{F03A2FCB-EC3D-4945-8FDC-4FB7834215C0}"/>
              </a:ext>
            </a:extLst>
          </p:cNvPr>
          <p:cNvSpPr txBox="1"/>
          <p:nvPr/>
        </p:nvSpPr>
        <p:spPr>
          <a:xfrm>
            <a:off x="9572196" y="4351546"/>
            <a:ext cx="1981629" cy="1323439"/>
          </a:xfrm>
          <a:prstGeom prst="rect">
            <a:avLst/>
          </a:prstGeom>
          <a:noFill/>
          <a:ln w="38100">
            <a:solidFill>
              <a:srgbClr val="0070C0"/>
            </a:solidFill>
          </a:ln>
        </p:spPr>
        <p:txBody>
          <a:bodyPr wrap="square" rtlCol="0">
            <a:spAutoFit/>
          </a:bodyPr>
          <a:lstStyle/>
          <a:p>
            <a:r>
              <a:rPr lang="en-US" sz="2000" b="1" i="1" dirty="0">
                <a:solidFill>
                  <a:srgbClr val="0070C0"/>
                </a:solidFill>
              </a:rPr>
              <a:t>See Optional Technical Appendix for Derivation</a:t>
            </a:r>
          </a:p>
        </p:txBody>
      </p:sp>
      <p:cxnSp>
        <p:nvCxnSpPr>
          <p:cNvPr id="6" name="Straight Arrow Connector 5">
            <a:extLst>
              <a:ext uri="{FF2B5EF4-FFF2-40B4-BE49-F238E27FC236}">
                <a16:creationId xmlns:a16="http://schemas.microsoft.com/office/drawing/2014/main" id="{BFD1FD5E-7A76-4C90-9E66-5712EA2A5EC9}"/>
              </a:ext>
            </a:extLst>
          </p:cNvPr>
          <p:cNvCxnSpPr>
            <a:cxnSpLocks/>
          </p:cNvCxnSpPr>
          <p:nvPr/>
        </p:nvCxnSpPr>
        <p:spPr>
          <a:xfrm flipH="1">
            <a:off x="6421926" y="2966876"/>
            <a:ext cx="1329660" cy="320209"/>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FF95226-F40D-4FAC-8904-C494153DE58F}"/>
              </a:ext>
            </a:extLst>
          </p:cNvPr>
          <p:cNvSpPr txBox="1"/>
          <p:nvPr/>
        </p:nvSpPr>
        <p:spPr>
          <a:xfrm>
            <a:off x="8162067" y="2506454"/>
            <a:ext cx="2258283" cy="1323439"/>
          </a:xfrm>
          <a:prstGeom prst="rect">
            <a:avLst/>
          </a:prstGeom>
          <a:noFill/>
          <a:ln w="38100">
            <a:solidFill>
              <a:srgbClr val="0070C0"/>
            </a:solidFill>
          </a:ln>
        </p:spPr>
        <p:txBody>
          <a:bodyPr wrap="square" rtlCol="0">
            <a:spAutoFit/>
          </a:bodyPr>
          <a:lstStyle/>
          <a:p>
            <a:r>
              <a:rPr lang="en-US" sz="2000" b="1" i="1" dirty="0">
                <a:solidFill>
                  <a:srgbClr val="0070C0"/>
                </a:solidFill>
              </a:rPr>
              <a:t>DR and M are </a:t>
            </a:r>
            <a:r>
              <a:rPr lang="en-US" sz="2000" b="1" i="1" u="sng" dirty="0">
                <a:solidFill>
                  <a:srgbClr val="0070C0"/>
                </a:solidFill>
              </a:rPr>
              <a:t>percentages</a:t>
            </a:r>
            <a:r>
              <a:rPr lang="en-US" sz="2000" b="1" i="1" dirty="0">
                <a:solidFill>
                  <a:srgbClr val="0070C0"/>
                </a:solidFill>
              </a:rPr>
              <a:t>, unlike the VDS formula, which uses </a:t>
            </a:r>
            <a:r>
              <a:rPr lang="en-US" sz="2000" b="1" i="1" u="sng" dirty="0">
                <a:solidFill>
                  <a:srgbClr val="0070C0"/>
                </a:solidFill>
              </a:rPr>
              <a:t>dollars</a:t>
            </a:r>
          </a:p>
        </p:txBody>
      </p:sp>
      <p:sp>
        <p:nvSpPr>
          <p:cNvPr id="9" name="TextBox 8">
            <a:extLst>
              <a:ext uri="{FF2B5EF4-FFF2-40B4-BE49-F238E27FC236}">
                <a16:creationId xmlns:a16="http://schemas.microsoft.com/office/drawing/2014/main" id="{4E815631-82D8-4BC1-99E2-A3D11716FEBB}"/>
              </a:ext>
            </a:extLst>
          </p:cNvPr>
          <p:cNvSpPr txBox="1"/>
          <p:nvPr/>
        </p:nvSpPr>
        <p:spPr>
          <a:xfrm>
            <a:off x="7064955" y="601083"/>
            <a:ext cx="4929187" cy="1015663"/>
          </a:xfrm>
          <a:prstGeom prst="rect">
            <a:avLst/>
          </a:prstGeom>
          <a:solidFill>
            <a:srgbClr val="FFC000"/>
          </a:solidFill>
          <a:ln w="38100">
            <a:solidFill>
              <a:srgbClr val="0070C0"/>
            </a:solidFill>
          </a:ln>
        </p:spPr>
        <p:txBody>
          <a:bodyPr wrap="square" rtlCol="0">
            <a:spAutoFit/>
          </a:bodyPr>
          <a:lstStyle/>
          <a:p>
            <a:r>
              <a:rPr lang="en-US" sz="2000" b="1" i="1" u="sng" dirty="0">
                <a:solidFill>
                  <a:srgbClr val="0070C0"/>
                </a:solidFill>
              </a:rPr>
              <a:t>Dollar</a:t>
            </a:r>
            <a:r>
              <a:rPr lang="en-US" sz="2000" b="1" i="1" dirty="0">
                <a:solidFill>
                  <a:srgbClr val="0070C0"/>
                </a:solidFill>
              </a:rPr>
              <a:t> margin is “price less marginal cost.” </a:t>
            </a:r>
          </a:p>
          <a:p>
            <a:r>
              <a:rPr lang="en-US" sz="2000" b="1" i="1" u="sng" dirty="0">
                <a:solidFill>
                  <a:srgbClr val="0070C0"/>
                </a:solidFill>
              </a:rPr>
              <a:t>Percentage</a:t>
            </a:r>
            <a:r>
              <a:rPr lang="en-US" sz="2000" b="1" i="1" dirty="0">
                <a:solidFill>
                  <a:srgbClr val="0070C0"/>
                </a:solidFill>
              </a:rPr>
              <a:t> margin is dollar margin as a percentage of price = (P-MC)/P </a:t>
            </a:r>
          </a:p>
        </p:txBody>
      </p:sp>
      <p:cxnSp>
        <p:nvCxnSpPr>
          <p:cNvPr id="10" name="Straight Arrow Connector 9">
            <a:extLst>
              <a:ext uri="{FF2B5EF4-FFF2-40B4-BE49-F238E27FC236}">
                <a16:creationId xmlns:a16="http://schemas.microsoft.com/office/drawing/2014/main" id="{ED00431C-F310-4002-B338-EAE3342C3B9D}"/>
              </a:ext>
            </a:extLst>
          </p:cNvPr>
          <p:cNvCxnSpPr/>
          <p:nvPr/>
        </p:nvCxnSpPr>
        <p:spPr>
          <a:xfrm flipV="1">
            <a:off x="9291208" y="1690688"/>
            <a:ext cx="69102" cy="619893"/>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8C5735A-30D3-4FA4-B735-4A6B190E6BFC}"/>
              </a:ext>
            </a:extLst>
          </p:cNvPr>
          <p:cNvCxnSpPr/>
          <p:nvPr/>
        </p:nvCxnSpPr>
        <p:spPr>
          <a:xfrm flipV="1">
            <a:off x="9529548" y="1682904"/>
            <a:ext cx="69102" cy="619893"/>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97089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35C2B9-B503-4B95-9F58-7D28A267CF9D}"/>
              </a:ext>
            </a:extLst>
          </p:cNvPr>
          <p:cNvSpPr>
            <a:spLocks noGrp="1"/>
          </p:cNvSpPr>
          <p:nvPr>
            <p:ph type="title"/>
          </p:nvPr>
        </p:nvSpPr>
        <p:spPr/>
        <p:txBody>
          <a:bodyPr/>
          <a:lstStyle/>
          <a:p>
            <a:r>
              <a:rPr lang="en-US" dirty="0"/>
              <a:t>Application to Whole Foods/Wild Oats Merger</a:t>
            </a:r>
          </a:p>
        </p:txBody>
      </p:sp>
      <p:sp>
        <p:nvSpPr>
          <p:cNvPr id="3" name="Content Placeholder 2">
            <a:extLst>
              <a:ext uri="{FF2B5EF4-FFF2-40B4-BE49-F238E27FC236}">
                <a16:creationId xmlns:a16="http://schemas.microsoft.com/office/drawing/2014/main" id="{75B3DDD5-8A98-4A59-BEB9-E036C85BC848}"/>
              </a:ext>
            </a:extLst>
          </p:cNvPr>
          <p:cNvSpPr>
            <a:spLocks noGrp="1"/>
          </p:cNvSpPr>
          <p:nvPr>
            <p:ph idx="1"/>
          </p:nvPr>
        </p:nvSpPr>
        <p:spPr/>
        <p:txBody>
          <a:bodyPr>
            <a:normAutofit fontScale="92500" lnSpcReduction="20000"/>
          </a:bodyPr>
          <a:lstStyle/>
          <a:p>
            <a:r>
              <a:rPr lang="en-US" dirty="0">
                <a:latin typeface="Times New Roman" pitchFamily="18" charset="0"/>
                <a:cs typeface="Times New Roman" pitchFamily="18" charset="0"/>
              </a:rPr>
              <a:t>Historical (“natural experiment) evidence showed that exits of Wild Oats store delivered </a:t>
            </a:r>
            <a:r>
              <a:rPr lang="en-US" b="1" dirty="0">
                <a:highlight>
                  <a:srgbClr val="FFFF00"/>
                </a:highlight>
                <a:latin typeface="Times New Roman" pitchFamily="18" charset="0"/>
                <a:cs typeface="Times New Roman" pitchFamily="18" charset="0"/>
              </a:rPr>
              <a:t>33%</a:t>
            </a:r>
            <a:r>
              <a:rPr lang="en-US" b="1" dirty="0">
                <a:latin typeface="Times New Roman" pitchFamily="18" charset="0"/>
                <a:cs typeface="Times New Roman" pitchFamily="18" charset="0"/>
              </a:rPr>
              <a:t> </a:t>
            </a:r>
            <a:r>
              <a:rPr lang="en-US" dirty="0">
                <a:latin typeface="Times New Roman" pitchFamily="18" charset="0"/>
                <a:cs typeface="Times New Roman" pitchFamily="18" charset="0"/>
              </a:rPr>
              <a:t>of lost WO sales to Whole Foods and 67% to conventional stores</a:t>
            </a:r>
          </a:p>
          <a:p>
            <a:pPr lvl="1"/>
            <a:r>
              <a:rPr lang="en-US" dirty="0">
                <a:latin typeface="Times New Roman" pitchFamily="18" charset="0"/>
                <a:cs typeface="Times New Roman" pitchFamily="18" charset="0"/>
              </a:rPr>
              <a:t>Implies “Diversion Ratio” </a:t>
            </a:r>
            <a:r>
              <a:rPr lang="en-US" b="1" dirty="0">
                <a:solidFill>
                  <a:srgbClr val="C00000"/>
                </a:solidFill>
              </a:rPr>
              <a:t>DR</a:t>
            </a:r>
            <a:r>
              <a:rPr lang="en-US" b="1" baseline="-25000" dirty="0">
                <a:solidFill>
                  <a:srgbClr val="C00000"/>
                </a:solidFill>
              </a:rPr>
              <a:t>12</a:t>
            </a:r>
            <a:r>
              <a:rPr lang="en-US" b="1" dirty="0">
                <a:solidFill>
                  <a:srgbClr val="C00000"/>
                </a:solidFill>
                <a:latin typeface="Times New Roman" pitchFamily="18" charset="0"/>
                <a:cs typeface="Times New Roman" pitchFamily="18" charset="0"/>
              </a:rPr>
              <a:t> = 33%</a:t>
            </a:r>
            <a:br>
              <a:rPr lang="en-US" b="1" dirty="0">
                <a:solidFill>
                  <a:srgbClr val="C00000"/>
                </a:solidFill>
                <a:latin typeface="Times New Roman" pitchFamily="18" charset="0"/>
                <a:cs typeface="Times New Roman" pitchFamily="18" charset="0"/>
              </a:rPr>
            </a:br>
            <a:endParaRPr lang="en-US" b="1" dirty="0">
              <a:solidFill>
                <a:srgbClr val="C00000"/>
              </a:solidFill>
              <a:latin typeface="Times New Roman" pitchFamily="18" charset="0"/>
              <a:cs typeface="Times New Roman" pitchFamily="18" charset="0"/>
            </a:endParaRPr>
          </a:p>
          <a:p>
            <a:r>
              <a:rPr lang="en-US" dirty="0">
                <a:latin typeface="Times New Roman" pitchFamily="18" charset="0"/>
                <a:cs typeface="Times New Roman" pitchFamily="18" charset="0"/>
              </a:rPr>
              <a:t>WF store price -variable cost percentage margin = ~30% (on average)</a:t>
            </a:r>
          </a:p>
          <a:p>
            <a:pPr lvl="1"/>
            <a:r>
              <a:rPr lang="en-US" dirty="0">
                <a:latin typeface="Times New Roman" pitchFamily="18" charset="0"/>
                <a:cs typeface="Times New Roman" pitchFamily="18" charset="0"/>
              </a:rPr>
              <a:t>Implies “Percentage Margin” </a:t>
            </a:r>
            <a:r>
              <a:rPr lang="en-US" b="1" dirty="0">
                <a:solidFill>
                  <a:srgbClr val="C00000"/>
                </a:solidFill>
              </a:rPr>
              <a:t>M</a:t>
            </a:r>
            <a:r>
              <a:rPr lang="en-US" b="1" baseline="-25000" dirty="0">
                <a:solidFill>
                  <a:srgbClr val="C00000"/>
                </a:solidFill>
              </a:rPr>
              <a:t>2</a:t>
            </a:r>
            <a:r>
              <a:rPr lang="en-US" b="1" dirty="0">
                <a:solidFill>
                  <a:srgbClr val="C00000"/>
                </a:solidFill>
              </a:rPr>
              <a:t> = 30%</a:t>
            </a:r>
            <a:br>
              <a:rPr lang="en-US" b="1" dirty="0">
                <a:solidFill>
                  <a:srgbClr val="C00000"/>
                </a:solidFill>
              </a:rPr>
            </a:br>
            <a:endParaRPr lang="en-US" b="1" dirty="0">
              <a:solidFill>
                <a:srgbClr val="C00000"/>
              </a:solidFill>
              <a:latin typeface="Times New Roman" pitchFamily="18" charset="0"/>
              <a:cs typeface="Times New Roman" pitchFamily="18" charset="0"/>
            </a:endParaRPr>
          </a:p>
          <a:p>
            <a:r>
              <a:rPr lang="en-US" dirty="0"/>
              <a:t>Assume that </a:t>
            </a:r>
            <a:r>
              <a:rPr lang="en-US" dirty="0" err="1"/>
              <a:t>WF</a:t>
            </a:r>
            <a:r>
              <a:rPr lang="en-US" dirty="0"/>
              <a:t> and WO have approximately the same prices </a:t>
            </a:r>
          </a:p>
          <a:p>
            <a:pPr lvl="1"/>
            <a:r>
              <a:rPr lang="en-US" dirty="0"/>
              <a:t>Implies “Price Ratio” </a:t>
            </a:r>
            <a:r>
              <a:rPr lang="en-US" b="1" dirty="0">
                <a:solidFill>
                  <a:srgbClr val="C00000"/>
                </a:solidFill>
              </a:rPr>
              <a:t>P</a:t>
            </a:r>
            <a:r>
              <a:rPr lang="en-US" b="1" baseline="-25000" dirty="0">
                <a:solidFill>
                  <a:srgbClr val="C00000"/>
                </a:solidFill>
              </a:rPr>
              <a:t>2</a:t>
            </a:r>
            <a:r>
              <a:rPr lang="en-US" b="1" dirty="0">
                <a:solidFill>
                  <a:srgbClr val="C00000"/>
                </a:solidFill>
              </a:rPr>
              <a:t>/P</a:t>
            </a:r>
            <a:r>
              <a:rPr lang="en-US" b="1" baseline="-25000" dirty="0">
                <a:solidFill>
                  <a:srgbClr val="C00000"/>
                </a:solidFill>
              </a:rPr>
              <a:t>1 </a:t>
            </a:r>
            <a:r>
              <a:rPr lang="en-US" b="1" dirty="0">
                <a:solidFill>
                  <a:srgbClr val="C00000"/>
                </a:solidFill>
              </a:rPr>
              <a:t>= 1</a:t>
            </a:r>
          </a:p>
          <a:p>
            <a:pPr marL="457200" lvl="1" indent="0">
              <a:buNone/>
            </a:pPr>
            <a:endParaRPr lang="en-US" dirty="0"/>
          </a:p>
          <a:p>
            <a:pPr marL="0" indent="0">
              <a:buNone/>
            </a:pPr>
            <a:r>
              <a:rPr lang="en-US" b="1" i="1" dirty="0"/>
              <a:t>	</a:t>
            </a:r>
            <a:r>
              <a:rPr lang="en-US" b="1" i="1" dirty="0">
                <a:solidFill>
                  <a:srgbClr val="C00000"/>
                </a:solidFill>
              </a:rPr>
              <a:t>GUPPI</a:t>
            </a:r>
            <a:r>
              <a:rPr lang="en-US" b="1" i="1" baseline="-25000" dirty="0">
                <a:solidFill>
                  <a:srgbClr val="C00000"/>
                </a:solidFill>
              </a:rPr>
              <a:t>1</a:t>
            </a:r>
            <a:r>
              <a:rPr lang="en-US" b="1" i="1" dirty="0">
                <a:solidFill>
                  <a:srgbClr val="C00000"/>
                </a:solidFill>
              </a:rPr>
              <a:t>=DR</a:t>
            </a:r>
            <a:r>
              <a:rPr lang="en-US" b="1" i="1" baseline="-25000" dirty="0">
                <a:solidFill>
                  <a:srgbClr val="C00000"/>
                </a:solidFill>
              </a:rPr>
              <a:t>12</a:t>
            </a:r>
            <a:r>
              <a:rPr lang="en-US" b="1" i="1" dirty="0">
                <a:solidFill>
                  <a:srgbClr val="C00000"/>
                </a:solidFill>
              </a:rPr>
              <a:t> x M</a:t>
            </a:r>
            <a:r>
              <a:rPr lang="en-US" b="1" i="1" baseline="-25000" dirty="0">
                <a:solidFill>
                  <a:srgbClr val="C00000"/>
                </a:solidFill>
              </a:rPr>
              <a:t>2</a:t>
            </a:r>
            <a:r>
              <a:rPr lang="en-US" b="1" i="1" dirty="0">
                <a:solidFill>
                  <a:srgbClr val="C00000"/>
                </a:solidFill>
              </a:rPr>
              <a:t> x P</a:t>
            </a:r>
            <a:r>
              <a:rPr lang="en-US" b="1" i="1" baseline="-25000" dirty="0">
                <a:solidFill>
                  <a:srgbClr val="C00000"/>
                </a:solidFill>
              </a:rPr>
              <a:t>2 </a:t>
            </a:r>
            <a:r>
              <a:rPr lang="en-US" b="1" i="1" dirty="0">
                <a:solidFill>
                  <a:srgbClr val="C00000"/>
                </a:solidFill>
              </a:rPr>
              <a:t>/P</a:t>
            </a:r>
            <a:r>
              <a:rPr lang="en-US" b="1" i="1" baseline="-25000" dirty="0">
                <a:solidFill>
                  <a:srgbClr val="C00000"/>
                </a:solidFill>
              </a:rPr>
              <a:t>1 </a:t>
            </a:r>
            <a:r>
              <a:rPr lang="en-US" b="1" i="1" dirty="0">
                <a:solidFill>
                  <a:srgbClr val="C00000"/>
                </a:solidFill>
              </a:rPr>
              <a:t>= 33% x 30% x 1 = 10%</a:t>
            </a:r>
            <a:endParaRPr lang="en-US" b="1" i="1" baseline="-25000" dirty="0">
              <a:solidFill>
                <a:srgbClr val="C00000"/>
              </a:solidFill>
            </a:endParaRPr>
          </a:p>
          <a:p>
            <a:pPr marL="0" indent="0">
              <a:buNone/>
            </a:pPr>
            <a:r>
              <a:rPr lang="en-US" dirty="0"/>
              <a:t>	</a:t>
            </a:r>
          </a:p>
        </p:txBody>
      </p:sp>
      <p:sp>
        <p:nvSpPr>
          <p:cNvPr id="4" name="Slide Number Placeholder 3">
            <a:extLst>
              <a:ext uri="{FF2B5EF4-FFF2-40B4-BE49-F238E27FC236}">
                <a16:creationId xmlns:a16="http://schemas.microsoft.com/office/drawing/2014/main" id="{A8D7378E-20D3-44AF-B238-BE4AE8CA485C}"/>
              </a:ext>
            </a:extLst>
          </p:cNvPr>
          <p:cNvSpPr>
            <a:spLocks noGrp="1"/>
          </p:cNvSpPr>
          <p:nvPr>
            <p:ph type="sldNum" sz="quarter" idx="12"/>
          </p:nvPr>
        </p:nvSpPr>
        <p:spPr/>
        <p:txBody>
          <a:bodyPr/>
          <a:lstStyle/>
          <a:p>
            <a:fld id="{A3FA0A93-60EE-4E9D-852F-604094E61050}" type="slidenum">
              <a:rPr lang="en-US" smtClean="0"/>
              <a:t>38</a:t>
            </a:fld>
            <a:endParaRPr lang="en-US"/>
          </a:p>
        </p:txBody>
      </p:sp>
    </p:spTree>
    <p:extLst>
      <p:ext uri="{BB962C8B-B14F-4D97-AF65-F5344CB8AC3E}">
        <p14:creationId xmlns:p14="http://schemas.microsoft.com/office/powerpoint/2010/main" val="36199090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3E3C8-ED42-4202-9FD9-1A5CA51E1D4E}"/>
              </a:ext>
            </a:extLst>
          </p:cNvPr>
          <p:cNvSpPr>
            <a:spLocks noGrp="1"/>
          </p:cNvSpPr>
          <p:nvPr>
            <p:ph type="title"/>
          </p:nvPr>
        </p:nvSpPr>
        <p:spPr>
          <a:xfrm>
            <a:off x="671513" y="-219913"/>
            <a:ext cx="10515600" cy="1325563"/>
          </a:xfrm>
        </p:spPr>
        <p:txBody>
          <a:bodyPr/>
          <a:lstStyle/>
          <a:p>
            <a:r>
              <a:rPr lang="en-US" dirty="0"/>
              <a:t>Some </a:t>
            </a:r>
            <a:r>
              <a:rPr lang="en-US" dirty="0" err="1"/>
              <a:t>GUPPI</a:t>
            </a:r>
            <a:r>
              <a:rPr lang="en-US" dirty="0"/>
              <a:t> Properties</a:t>
            </a:r>
          </a:p>
        </p:txBody>
      </p:sp>
      <p:sp>
        <p:nvSpPr>
          <p:cNvPr id="3" name="Content Placeholder 2">
            <a:extLst>
              <a:ext uri="{FF2B5EF4-FFF2-40B4-BE49-F238E27FC236}">
                <a16:creationId xmlns:a16="http://schemas.microsoft.com/office/drawing/2014/main" id="{2BDD58F5-A7EF-44AB-90FF-8FF0FBCC4F2E}"/>
              </a:ext>
            </a:extLst>
          </p:cNvPr>
          <p:cNvSpPr>
            <a:spLocks noGrp="1"/>
          </p:cNvSpPr>
          <p:nvPr>
            <p:ph idx="1"/>
          </p:nvPr>
        </p:nvSpPr>
        <p:spPr>
          <a:xfrm>
            <a:off x="109796" y="864437"/>
            <a:ext cx="8853230" cy="6198872"/>
          </a:xfrm>
        </p:spPr>
        <p:txBody>
          <a:bodyPr>
            <a:normAutofit/>
          </a:bodyPr>
          <a:lstStyle/>
          <a:p>
            <a:r>
              <a:rPr lang="en-US" sz="2000" dirty="0">
                <a:solidFill>
                  <a:srgbClr val="C00000"/>
                </a:solidFill>
              </a:rPr>
              <a:t>There are </a:t>
            </a:r>
            <a:r>
              <a:rPr lang="en-US" sz="2000" dirty="0" err="1">
                <a:solidFill>
                  <a:srgbClr val="C00000"/>
                </a:solidFill>
              </a:rPr>
              <a:t>GUPPIs</a:t>
            </a:r>
            <a:r>
              <a:rPr lang="en-US" sz="2000" dirty="0">
                <a:solidFill>
                  <a:srgbClr val="C00000"/>
                </a:solidFill>
              </a:rPr>
              <a:t> for post-merger price increases by each of the merging firms</a:t>
            </a:r>
          </a:p>
          <a:p>
            <a:r>
              <a:rPr lang="en-US" sz="2000" b="1" dirty="0">
                <a:solidFill>
                  <a:srgbClr val="0070C0"/>
                </a:solidFill>
              </a:rPr>
              <a:t>GUPPIs are equal to the magnitude of marginal cost reduction needed </a:t>
            </a:r>
            <a:br>
              <a:rPr lang="en-US" sz="2000" b="1" dirty="0">
                <a:solidFill>
                  <a:srgbClr val="0070C0"/>
                </a:solidFill>
              </a:rPr>
            </a:br>
            <a:r>
              <a:rPr lang="en-US" sz="2000" b="1" dirty="0">
                <a:solidFill>
                  <a:srgbClr val="0070C0"/>
                </a:solidFill>
              </a:rPr>
              <a:t>to </a:t>
            </a:r>
            <a:r>
              <a:rPr lang="en-US" sz="2000" b="1" i="1" dirty="0">
                <a:solidFill>
                  <a:srgbClr val="0070C0"/>
                </a:solidFill>
              </a:rPr>
              <a:t>undo </a:t>
            </a:r>
            <a:r>
              <a:rPr lang="en-US" sz="2000" b="1" dirty="0">
                <a:solidFill>
                  <a:srgbClr val="0070C0"/>
                </a:solidFill>
              </a:rPr>
              <a:t>the incentive to raise price</a:t>
            </a:r>
          </a:p>
          <a:p>
            <a:r>
              <a:rPr lang="en-US" sz="2000" b="1" dirty="0">
                <a:solidFill>
                  <a:srgbClr val="C00000"/>
                </a:solidFill>
                <a:highlight>
                  <a:srgbClr val="FFFF00"/>
                </a:highlight>
              </a:rPr>
              <a:t>Notable property: If demand curves are straight lines (“linear”), then the </a:t>
            </a:r>
            <a:r>
              <a:rPr lang="en-US" sz="2000" b="1" dirty="0" err="1">
                <a:solidFill>
                  <a:srgbClr val="C00000"/>
                </a:solidFill>
                <a:highlight>
                  <a:srgbClr val="FFFF00"/>
                </a:highlight>
              </a:rPr>
              <a:t>GUPPI</a:t>
            </a:r>
            <a:r>
              <a:rPr lang="en-US" sz="2000" b="1" dirty="0">
                <a:solidFill>
                  <a:srgbClr val="C00000"/>
                </a:solidFill>
                <a:highlight>
                  <a:srgbClr val="FFFF00"/>
                </a:highlight>
              </a:rPr>
              <a:t> is twice as large as the “first round” incentive to raise price from the merger </a:t>
            </a:r>
          </a:p>
          <a:p>
            <a:pPr lvl="1"/>
            <a:r>
              <a:rPr lang="en-US" sz="1600" dirty="0"/>
              <a:t>I.e., If </a:t>
            </a:r>
            <a:r>
              <a:rPr lang="en-US" sz="1600" dirty="0" err="1"/>
              <a:t>WF</a:t>
            </a:r>
            <a:r>
              <a:rPr lang="en-US" sz="1600" dirty="0"/>
              <a:t> </a:t>
            </a:r>
            <a:r>
              <a:rPr lang="en-US" sz="1600" dirty="0" err="1"/>
              <a:t>GUPPI</a:t>
            </a:r>
            <a:r>
              <a:rPr lang="en-US" sz="1600" dirty="0"/>
              <a:t>=10%, then it would have the incentive to raise first-round price by 5% </a:t>
            </a:r>
          </a:p>
          <a:p>
            <a:pPr lvl="1"/>
            <a:r>
              <a:rPr lang="en-US" sz="1600" dirty="0"/>
              <a:t>First round means assuming that merger partner &amp; rival firms are assumed not to change their prices</a:t>
            </a:r>
          </a:p>
          <a:p>
            <a:r>
              <a:rPr lang="en-US" sz="2000" dirty="0">
                <a:solidFill>
                  <a:srgbClr val="C00000"/>
                </a:solidFill>
              </a:rPr>
              <a:t>The </a:t>
            </a:r>
            <a:r>
              <a:rPr lang="en-US" sz="2000" dirty="0" err="1">
                <a:solidFill>
                  <a:srgbClr val="C00000"/>
                </a:solidFill>
              </a:rPr>
              <a:t>GUPPI</a:t>
            </a:r>
            <a:r>
              <a:rPr lang="en-US" sz="2000" dirty="0">
                <a:solidFill>
                  <a:srgbClr val="C00000"/>
                </a:solidFill>
              </a:rPr>
              <a:t> is a conservative measure of pricing incentives of the merged firm</a:t>
            </a:r>
          </a:p>
          <a:p>
            <a:pPr lvl="1"/>
            <a:r>
              <a:rPr lang="en-US" sz="1600" dirty="0"/>
              <a:t>“First-round” only</a:t>
            </a:r>
          </a:p>
          <a:p>
            <a:pPr lvl="1"/>
            <a:r>
              <a:rPr lang="en-US" sz="1600" dirty="0"/>
              <a:t>Of course, merger partner usually also will have the incentive to raise price</a:t>
            </a:r>
          </a:p>
          <a:p>
            <a:pPr lvl="1"/>
            <a:r>
              <a:rPr lang="en-US" sz="1600" dirty="0"/>
              <a:t>Thus, the incentive for each firm to raise both their prices will be larger than the </a:t>
            </a:r>
            <a:r>
              <a:rPr lang="en-US" sz="1600" dirty="0" err="1"/>
              <a:t>GUPPI</a:t>
            </a:r>
            <a:endParaRPr lang="en-US" sz="1600" dirty="0"/>
          </a:p>
          <a:p>
            <a:pPr lvl="1"/>
            <a:r>
              <a:rPr lang="en-US" sz="1600" dirty="0"/>
              <a:t>Rivals often also will have incentives to raise their prices in response </a:t>
            </a:r>
            <a:r>
              <a:rPr lang="en-US" sz="1600" b="1" dirty="0">
                <a:solidFill>
                  <a:srgbClr val="0070C0"/>
                </a:solidFill>
              </a:rPr>
              <a:t>(“multi-lateral” effects)</a:t>
            </a:r>
          </a:p>
          <a:p>
            <a:r>
              <a:rPr lang="en-US" sz="2000" dirty="0">
                <a:solidFill>
                  <a:srgbClr val="C00000"/>
                </a:solidFill>
              </a:rPr>
              <a:t>But …. GUPPIs also ignore potential offsetting effects of </a:t>
            </a:r>
            <a:r>
              <a:rPr lang="en-US" sz="2000" b="1" i="1" dirty="0">
                <a:solidFill>
                  <a:srgbClr val="C00000"/>
                </a:solidFill>
              </a:rPr>
              <a:t>aggressive </a:t>
            </a:r>
            <a:r>
              <a:rPr lang="en-US" sz="2000" dirty="0">
                <a:solidFill>
                  <a:srgbClr val="C00000"/>
                </a:solidFill>
              </a:rPr>
              <a:t>competitive </a:t>
            </a:r>
            <a:r>
              <a:rPr lang="en-US" sz="2000" i="1" dirty="0">
                <a:solidFill>
                  <a:srgbClr val="C00000"/>
                </a:solidFill>
              </a:rPr>
              <a:t>responses </a:t>
            </a:r>
            <a:r>
              <a:rPr lang="en-US" sz="2000" dirty="0">
                <a:solidFill>
                  <a:srgbClr val="C00000"/>
                </a:solidFill>
              </a:rPr>
              <a:t>by rivals, repositioning, entry and efficiencies </a:t>
            </a:r>
          </a:p>
          <a:p>
            <a:pPr lvl="1"/>
            <a:r>
              <a:rPr lang="en-US" sz="1600" dirty="0"/>
              <a:t>Competitors may take the opportunity to expand, rather than follow the price increases</a:t>
            </a:r>
          </a:p>
          <a:p>
            <a:pPr lvl="1"/>
            <a:r>
              <a:rPr lang="en-US" sz="1600" dirty="0"/>
              <a:t>Entry and repositioning can constrain and mitigate price increases</a:t>
            </a:r>
          </a:p>
          <a:p>
            <a:pPr lvl="1"/>
            <a:r>
              <a:rPr lang="en-US" sz="1600" dirty="0"/>
              <a:t>Efficiencies create downward pricing pressure, which offset and even reverse price increases</a:t>
            </a:r>
          </a:p>
        </p:txBody>
      </p:sp>
      <p:sp>
        <p:nvSpPr>
          <p:cNvPr id="4" name="Slide Number Placeholder 3">
            <a:extLst>
              <a:ext uri="{FF2B5EF4-FFF2-40B4-BE49-F238E27FC236}">
                <a16:creationId xmlns:a16="http://schemas.microsoft.com/office/drawing/2014/main" id="{A3A3B722-5C64-4FA7-AEA1-9D1C906BD4E8}"/>
              </a:ext>
            </a:extLst>
          </p:cNvPr>
          <p:cNvSpPr>
            <a:spLocks noGrp="1"/>
          </p:cNvSpPr>
          <p:nvPr>
            <p:ph type="sldNum" sz="quarter" idx="12"/>
          </p:nvPr>
        </p:nvSpPr>
        <p:spPr/>
        <p:txBody>
          <a:bodyPr/>
          <a:lstStyle/>
          <a:p>
            <a:fld id="{A3FA0A93-60EE-4E9D-852F-604094E61050}" type="slidenum">
              <a:rPr lang="en-US" smtClean="0"/>
              <a:t>39</a:t>
            </a:fld>
            <a:endParaRPr lang="en-US"/>
          </a:p>
        </p:txBody>
      </p:sp>
      <p:cxnSp>
        <p:nvCxnSpPr>
          <p:cNvPr id="7" name="Straight Arrow Connector 6">
            <a:extLst>
              <a:ext uri="{FF2B5EF4-FFF2-40B4-BE49-F238E27FC236}">
                <a16:creationId xmlns:a16="http://schemas.microsoft.com/office/drawing/2014/main" id="{3720CE9D-EAB4-477A-9CA2-31E13457621B}"/>
              </a:ext>
            </a:extLst>
          </p:cNvPr>
          <p:cNvCxnSpPr>
            <a:cxnSpLocks/>
          </p:cNvCxnSpPr>
          <p:nvPr/>
        </p:nvCxnSpPr>
        <p:spPr>
          <a:xfrm flipH="1" flipV="1">
            <a:off x="8610600" y="2133600"/>
            <a:ext cx="610560" cy="14287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D3D9C15-0256-47A8-9A54-394703439CA5}"/>
              </a:ext>
            </a:extLst>
          </p:cNvPr>
          <p:cNvSpPr txBox="1"/>
          <p:nvPr/>
        </p:nvSpPr>
        <p:spPr>
          <a:xfrm>
            <a:off x="9449761" y="1580834"/>
            <a:ext cx="2406200" cy="1938992"/>
          </a:xfrm>
          <a:prstGeom prst="rect">
            <a:avLst/>
          </a:prstGeom>
          <a:noFill/>
          <a:ln w="38100">
            <a:solidFill>
              <a:srgbClr val="0070C0"/>
            </a:solidFill>
          </a:ln>
        </p:spPr>
        <p:txBody>
          <a:bodyPr wrap="square" rtlCol="0">
            <a:spAutoFit/>
          </a:bodyPr>
          <a:lstStyle/>
          <a:p>
            <a:r>
              <a:rPr lang="en-US" sz="2000" b="1" dirty="0">
                <a:solidFill>
                  <a:srgbClr val="0070C0"/>
                </a:solidFill>
              </a:rPr>
              <a:t>This is a key property because it focuses attention of the efficiencies (i.e., </a:t>
            </a:r>
            <a:r>
              <a:rPr lang="en-US" sz="2000" b="1" dirty="0" err="1">
                <a:solidFill>
                  <a:srgbClr val="0070C0"/>
                </a:solidFill>
              </a:rPr>
              <a:t>DPP</a:t>
            </a:r>
            <a:r>
              <a:rPr lang="en-US" sz="2000" b="1" dirty="0">
                <a:solidFill>
                  <a:srgbClr val="0070C0"/>
                </a:solidFill>
              </a:rPr>
              <a:t>) required to offset the </a:t>
            </a:r>
            <a:r>
              <a:rPr lang="en-US" sz="2000" b="1" dirty="0" err="1">
                <a:solidFill>
                  <a:srgbClr val="0070C0"/>
                </a:solidFill>
              </a:rPr>
              <a:t>UPP</a:t>
            </a:r>
            <a:endParaRPr lang="en-US" sz="2000" b="1" dirty="0">
              <a:solidFill>
                <a:srgbClr val="0070C0"/>
              </a:solidFill>
            </a:endParaRPr>
          </a:p>
        </p:txBody>
      </p:sp>
    </p:spTree>
    <p:extLst>
      <p:ext uri="{BB962C8B-B14F-4D97-AF65-F5344CB8AC3E}">
        <p14:creationId xmlns:p14="http://schemas.microsoft.com/office/powerpoint/2010/main" val="3299612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18832"/>
          </a:xfrm>
        </p:spPr>
        <p:txBody>
          <a:bodyPr>
            <a:normAutofit/>
          </a:bodyPr>
          <a:lstStyle/>
          <a:p>
            <a:r>
              <a:rPr lang="en-US" sz="3200" dirty="0"/>
              <a:t>Unilateral Effects vs Coordinated Effects: </a:t>
            </a:r>
            <a:br>
              <a:rPr lang="en-US" sz="3200" dirty="0"/>
            </a:br>
            <a:r>
              <a:rPr lang="en-US" sz="3200" dirty="0"/>
              <a:t>Technical Distinction</a:t>
            </a:r>
          </a:p>
        </p:txBody>
      </p:sp>
      <p:sp>
        <p:nvSpPr>
          <p:cNvPr id="4" name="TextBox 3"/>
          <p:cNvSpPr txBox="1"/>
          <p:nvPr/>
        </p:nvSpPr>
        <p:spPr>
          <a:xfrm>
            <a:off x="807720" y="1565932"/>
            <a:ext cx="6990365" cy="3416320"/>
          </a:xfrm>
          <a:prstGeom prst="rect">
            <a:avLst/>
          </a:prstGeom>
          <a:noFill/>
        </p:spPr>
        <p:txBody>
          <a:bodyPr wrap="square" rtlCol="0">
            <a:spAutoFit/>
          </a:bodyPr>
          <a:lstStyle/>
          <a:p>
            <a:r>
              <a:rPr lang="en-US" sz="2400" u="sng" dirty="0">
                <a:solidFill>
                  <a:srgbClr val="C00000"/>
                </a:solidFill>
              </a:rPr>
              <a:t>Unilateral Effects</a:t>
            </a:r>
            <a:r>
              <a:rPr lang="en-US" sz="2400" dirty="0">
                <a:solidFill>
                  <a:srgbClr val="C00000"/>
                </a:solidFill>
              </a:rPr>
              <a:t>: </a:t>
            </a:r>
            <a:r>
              <a:rPr lang="en-US" sz="2400" dirty="0"/>
              <a:t>Enhance market power by </a:t>
            </a:r>
            <a:br>
              <a:rPr lang="en-US" sz="2400" dirty="0"/>
            </a:br>
            <a:r>
              <a:rPr lang="en-US" sz="2400" dirty="0"/>
              <a:t>eliminating head-to-head competition between merging firms, </a:t>
            </a:r>
            <a:r>
              <a:rPr lang="en-US" sz="2400" i="1" dirty="0">
                <a:solidFill>
                  <a:srgbClr val="C00000"/>
                </a:solidFill>
              </a:rPr>
              <a:t>even if the merger causes no changes in the way other firms behave</a:t>
            </a:r>
            <a:r>
              <a:rPr lang="en-US" sz="2400" dirty="0"/>
              <a:t>.  </a:t>
            </a:r>
            <a:endParaRPr lang="en-US" sz="2400" dirty="0">
              <a:solidFill>
                <a:srgbClr val="C00000"/>
              </a:solidFill>
              <a:highlight>
                <a:srgbClr val="FFFF00"/>
              </a:highlight>
            </a:endParaRPr>
          </a:p>
          <a:p>
            <a:endParaRPr lang="en-US" sz="2400" dirty="0"/>
          </a:p>
          <a:p>
            <a:r>
              <a:rPr lang="en-US" sz="2400" u="sng" dirty="0">
                <a:solidFill>
                  <a:srgbClr val="C00000"/>
                </a:solidFill>
              </a:rPr>
              <a:t>Coordinated Effects</a:t>
            </a:r>
            <a:r>
              <a:rPr lang="en-US" sz="2400" dirty="0">
                <a:solidFill>
                  <a:srgbClr val="C00000"/>
                </a:solidFill>
              </a:rPr>
              <a:t>: </a:t>
            </a:r>
            <a:r>
              <a:rPr lang="en-US" sz="2400" dirty="0"/>
              <a:t>Enhance market power by </a:t>
            </a:r>
            <a:br>
              <a:rPr lang="en-US" sz="2400" dirty="0"/>
            </a:br>
            <a:r>
              <a:rPr lang="en-US" sz="2400" dirty="0"/>
              <a:t>increasing the </a:t>
            </a:r>
            <a:r>
              <a:rPr lang="en-US" sz="2400" i="1" dirty="0">
                <a:solidFill>
                  <a:srgbClr val="C00000"/>
                </a:solidFill>
              </a:rPr>
              <a:t>risk of coordinated, accommodating, or interdependent behavior among some or all rivals in the market </a:t>
            </a:r>
            <a:r>
              <a:rPr lang="en-US" sz="2400" i="1" dirty="0"/>
              <a:t>. </a:t>
            </a:r>
            <a:endParaRPr lang="en-US" sz="2400" dirty="0">
              <a:solidFill>
                <a:srgbClr val="00B0F0"/>
              </a:solidFill>
            </a:endParaRPr>
          </a:p>
        </p:txBody>
      </p:sp>
      <p:sp>
        <p:nvSpPr>
          <p:cNvPr id="6" name="Slide Number Placeholder 5"/>
          <p:cNvSpPr>
            <a:spLocks noGrp="1"/>
          </p:cNvSpPr>
          <p:nvPr>
            <p:ph type="sldNum" sz="quarter" idx="12"/>
          </p:nvPr>
        </p:nvSpPr>
        <p:spPr/>
        <p:txBody>
          <a:bodyPr/>
          <a:lstStyle/>
          <a:p>
            <a:fld id="{A3FA0A93-60EE-4E9D-852F-604094E61050}" type="slidenum">
              <a:rPr lang="en-US" smtClean="0"/>
              <a:t>4</a:t>
            </a:fld>
            <a:endParaRPr lang="en-US"/>
          </a:p>
        </p:txBody>
      </p:sp>
      <p:sp>
        <p:nvSpPr>
          <p:cNvPr id="5" name="TextBox 4">
            <a:extLst>
              <a:ext uri="{FF2B5EF4-FFF2-40B4-BE49-F238E27FC236}">
                <a16:creationId xmlns:a16="http://schemas.microsoft.com/office/drawing/2014/main" id="{2FD4D5FE-B8F6-4065-A4F4-F0CF6ADE06D3}"/>
              </a:ext>
            </a:extLst>
          </p:cNvPr>
          <p:cNvSpPr txBox="1"/>
          <p:nvPr/>
        </p:nvSpPr>
        <p:spPr>
          <a:xfrm>
            <a:off x="8251431" y="1383958"/>
            <a:ext cx="1550115" cy="461665"/>
          </a:xfrm>
          <a:prstGeom prst="rect">
            <a:avLst/>
          </a:prstGeom>
          <a:noFill/>
          <a:ln w="38100">
            <a:solidFill>
              <a:srgbClr val="0070C0"/>
            </a:solidFill>
          </a:ln>
        </p:spPr>
        <p:txBody>
          <a:bodyPr wrap="square" rtlCol="0">
            <a:spAutoFit/>
          </a:bodyPr>
          <a:lstStyle/>
          <a:p>
            <a:r>
              <a:rPr lang="en-US" sz="2400" b="1" i="1" dirty="0">
                <a:solidFill>
                  <a:srgbClr val="0070C0"/>
                </a:solidFill>
              </a:rPr>
              <a:t>Topic 12</a:t>
            </a:r>
          </a:p>
        </p:txBody>
      </p:sp>
      <p:cxnSp>
        <p:nvCxnSpPr>
          <p:cNvPr id="7" name="Straight Arrow Connector 6">
            <a:extLst>
              <a:ext uri="{FF2B5EF4-FFF2-40B4-BE49-F238E27FC236}">
                <a16:creationId xmlns:a16="http://schemas.microsoft.com/office/drawing/2014/main" id="{00CFA435-76B6-4E3E-9E1A-752561EAC495}"/>
              </a:ext>
            </a:extLst>
          </p:cNvPr>
          <p:cNvCxnSpPr>
            <a:cxnSpLocks/>
          </p:cNvCxnSpPr>
          <p:nvPr/>
        </p:nvCxnSpPr>
        <p:spPr>
          <a:xfrm flipH="1">
            <a:off x="7282612" y="1784068"/>
            <a:ext cx="813424" cy="1743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E2A8D35-FD42-4B33-8243-3F1256AE32F2}"/>
              </a:ext>
            </a:extLst>
          </p:cNvPr>
          <p:cNvSpPr txBox="1"/>
          <p:nvPr/>
        </p:nvSpPr>
        <p:spPr>
          <a:xfrm>
            <a:off x="8313076" y="3053830"/>
            <a:ext cx="1550115" cy="461665"/>
          </a:xfrm>
          <a:prstGeom prst="rect">
            <a:avLst/>
          </a:prstGeom>
          <a:noFill/>
          <a:ln w="38100">
            <a:solidFill>
              <a:srgbClr val="0070C0"/>
            </a:solidFill>
          </a:ln>
        </p:spPr>
        <p:txBody>
          <a:bodyPr wrap="square" rtlCol="0">
            <a:spAutoFit/>
          </a:bodyPr>
          <a:lstStyle/>
          <a:p>
            <a:r>
              <a:rPr lang="en-US" sz="2400" b="1" i="1" dirty="0">
                <a:solidFill>
                  <a:srgbClr val="0070C0"/>
                </a:solidFill>
              </a:rPr>
              <a:t>Topic 13</a:t>
            </a:r>
          </a:p>
        </p:txBody>
      </p:sp>
      <p:cxnSp>
        <p:nvCxnSpPr>
          <p:cNvPr id="9" name="Straight Arrow Connector 8">
            <a:extLst>
              <a:ext uri="{FF2B5EF4-FFF2-40B4-BE49-F238E27FC236}">
                <a16:creationId xmlns:a16="http://schemas.microsoft.com/office/drawing/2014/main" id="{00A25886-0183-4D9F-8A6C-47B11B9E57DD}"/>
              </a:ext>
            </a:extLst>
          </p:cNvPr>
          <p:cNvCxnSpPr>
            <a:cxnSpLocks/>
          </p:cNvCxnSpPr>
          <p:nvPr/>
        </p:nvCxnSpPr>
        <p:spPr>
          <a:xfrm flipH="1">
            <a:off x="7344257" y="3453940"/>
            <a:ext cx="813424" cy="1743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07275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6B1AE-B4DA-4435-ACD8-135A6D52543F}"/>
              </a:ext>
            </a:extLst>
          </p:cNvPr>
          <p:cNvSpPr>
            <a:spLocks noGrp="1"/>
          </p:cNvSpPr>
          <p:nvPr>
            <p:ph type="title"/>
          </p:nvPr>
        </p:nvSpPr>
        <p:spPr>
          <a:xfrm>
            <a:off x="838200" y="346075"/>
            <a:ext cx="10515600" cy="1325563"/>
          </a:xfrm>
        </p:spPr>
        <p:txBody>
          <a:bodyPr/>
          <a:lstStyle/>
          <a:p>
            <a:r>
              <a:rPr lang="en-US" dirty="0" err="1"/>
              <a:t>GUPPIs</a:t>
            </a:r>
            <a:r>
              <a:rPr lang="en-US" dirty="0"/>
              <a:t> vs </a:t>
            </a:r>
            <a:r>
              <a:rPr lang="en-US" dirty="0" err="1"/>
              <a:t>HHIs</a:t>
            </a:r>
            <a:r>
              <a:rPr lang="en-US" dirty="0"/>
              <a:t> as an Initial “Screen” For Unilateral Effects</a:t>
            </a:r>
          </a:p>
        </p:txBody>
      </p:sp>
      <p:sp>
        <p:nvSpPr>
          <p:cNvPr id="3" name="Content Placeholder 2">
            <a:extLst>
              <a:ext uri="{FF2B5EF4-FFF2-40B4-BE49-F238E27FC236}">
                <a16:creationId xmlns:a16="http://schemas.microsoft.com/office/drawing/2014/main" id="{0746F052-4C95-450F-A53A-A33B0D80076C}"/>
              </a:ext>
            </a:extLst>
          </p:cNvPr>
          <p:cNvSpPr>
            <a:spLocks noGrp="1"/>
          </p:cNvSpPr>
          <p:nvPr>
            <p:ph idx="1"/>
          </p:nvPr>
        </p:nvSpPr>
        <p:spPr>
          <a:xfrm>
            <a:off x="838200" y="1463906"/>
            <a:ext cx="7410450" cy="4713057"/>
          </a:xfrm>
        </p:spPr>
        <p:txBody>
          <a:bodyPr>
            <a:normAutofit lnSpcReduction="10000"/>
          </a:bodyPr>
          <a:lstStyle/>
          <a:p>
            <a:r>
              <a:rPr lang="en-US" sz="2400" dirty="0"/>
              <a:t>GUPPIs now are routinely calculated as initial screen in </a:t>
            </a:r>
            <a:br>
              <a:rPr lang="en-US" sz="2400" dirty="0"/>
            </a:br>
            <a:r>
              <a:rPr lang="en-US" sz="2400" dirty="0"/>
              <a:t>HSR investigations and counseling</a:t>
            </a:r>
            <a:br>
              <a:rPr lang="en-US" sz="2400" dirty="0"/>
            </a:br>
            <a:endParaRPr lang="en-US" sz="2400" dirty="0"/>
          </a:p>
          <a:p>
            <a:r>
              <a:rPr lang="en-US" sz="2400" dirty="0" err="1">
                <a:solidFill>
                  <a:srgbClr val="C00000"/>
                </a:solidFill>
              </a:rPr>
              <a:t>GUPPIs</a:t>
            </a:r>
            <a:r>
              <a:rPr lang="en-US" sz="2400" dirty="0">
                <a:solidFill>
                  <a:srgbClr val="C00000"/>
                </a:solidFill>
              </a:rPr>
              <a:t> are a more relevant screen for unilateral effects than are </a:t>
            </a:r>
            <a:r>
              <a:rPr lang="en-US" sz="2400" dirty="0" err="1">
                <a:solidFill>
                  <a:srgbClr val="C00000"/>
                </a:solidFill>
              </a:rPr>
              <a:t>HHIs</a:t>
            </a:r>
            <a:endParaRPr lang="en-US" sz="2400" dirty="0">
              <a:solidFill>
                <a:srgbClr val="C00000"/>
              </a:solidFill>
            </a:endParaRPr>
          </a:p>
          <a:p>
            <a:pPr lvl="1"/>
            <a:r>
              <a:rPr lang="en-US" sz="2000" dirty="0">
                <a:solidFill>
                  <a:srgbClr val="C00000"/>
                </a:solidFill>
              </a:rPr>
              <a:t>Since the only issue is head-to-head competition, </a:t>
            </a:r>
            <a:br>
              <a:rPr lang="en-US" sz="2000" dirty="0">
                <a:solidFill>
                  <a:srgbClr val="C00000"/>
                </a:solidFill>
              </a:rPr>
            </a:br>
            <a:r>
              <a:rPr lang="en-US" sz="2000" dirty="0">
                <a:solidFill>
                  <a:srgbClr val="C00000"/>
                </a:solidFill>
              </a:rPr>
              <a:t>market shares of rival firms are not really required.</a:t>
            </a:r>
            <a:br>
              <a:rPr lang="en-US" sz="2000" dirty="0">
                <a:solidFill>
                  <a:srgbClr val="C00000"/>
                </a:solidFill>
              </a:rPr>
            </a:br>
            <a:endParaRPr lang="en-US" sz="2000" dirty="0">
              <a:solidFill>
                <a:srgbClr val="C00000"/>
              </a:solidFill>
            </a:endParaRPr>
          </a:p>
          <a:p>
            <a:r>
              <a:rPr lang="en-US" sz="2400" dirty="0"/>
              <a:t>GUPPIs could be used for “quasi-safe harbors” and anticompetitive presumptions</a:t>
            </a:r>
            <a:endParaRPr lang="en-US" sz="2000" dirty="0"/>
          </a:p>
          <a:p>
            <a:pPr lvl="1"/>
            <a:r>
              <a:rPr lang="en-US" sz="2000" dirty="0"/>
              <a:t>Potential quasi-safe harbor: </a:t>
            </a:r>
            <a:r>
              <a:rPr lang="en-US" sz="2000" b="1" dirty="0"/>
              <a:t>Both </a:t>
            </a:r>
            <a:r>
              <a:rPr lang="en-US" sz="2000" b="1" dirty="0" err="1"/>
              <a:t>GUPPIs</a:t>
            </a:r>
            <a:r>
              <a:rPr lang="en-US" sz="2000" b="1" dirty="0"/>
              <a:t> &lt;5% </a:t>
            </a:r>
          </a:p>
          <a:p>
            <a:pPr lvl="1"/>
            <a:r>
              <a:rPr lang="en-US" sz="2000" dirty="0"/>
              <a:t>Potential anticompetitive presumption: </a:t>
            </a:r>
            <a:r>
              <a:rPr lang="en-US" sz="2000" b="1" dirty="0"/>
              <a:t>Both </a:t>
            </a:r>
            <a:r>
              <a:rPr lang="en-US" sz="2000" b="1" dirty="0" err="1"/>
              <a:t>GUPPIs</a:t>
            </a:r>
            <a:r>
              <a:rPr lang="en-US" sz="2000" b="1" dirty="0"/>
              <a:t> &gt;10%</a:t>
            </a:r>
          </a:p>
          <a:p>
            <a:pPr lvl="2"/>
            <a:r>
              <a:rPr lang="en-US" sz="2400" b="1" dirty="0">
                <a:solidFill>
                  <a:srgbClr val="C00000"/>
                </a:solidFill>
              </a:rPr>
              <a:t>WHY 10%???</a:t>
            </a:r>
          </a:p>
          <a:p>
            <a:r>
              <a:rPr lang="en-US" sz="2400" dirty="0"/>
              <a:t>But, no GUPPI “screen” in HMGs</a:t>
            </a:r>
            <a:endParaRPr lang="en-US" sz="3200" dirty="0"/>
          </a:p>
        </p:txBody>
      </p:sp>
      <p:sp>
        <p:nvSpPr>
          <p:cNvPr id="4" name="Slide Number Placeholder 3">
            <a:extLst>
              <a:ext uri="{FF2B5EF4-FFF2-40B4-BE49-F238E27FC236}">
                <a16:creationId xmlns:a16="http://schemas.microsoft.com/office/drawing/2014/main" id="{8F961E12-4222-482F-B569-4070348360E0}"/>
              </a:ext>
            </a:extLst>
          </p:cNvPr>
          <p:cNvSpPr>
            <a:spLocks noGrp="1"/>
          </p:cNvSpPr>
          <p:nvPr>
            <p:ph type="sldNum" sz="quarter" idx="12"/>
          </p:nvPr>
        </p:nvSpPr>
        <p:spPr/>
        <p:txBody>
          <a:bodyPr/>
          <a:lstStyle/>
          <a:p>
            <a:fld id="{A3FA0A93-60EE-4E9D-852F-604094E61050}" type="slidenum">
              <a:rPr lang="en-US" smtClean="0"/>
              <a:t>40</a:t>
            </a:fld>
            <a:endParaRPr lang="en-US"/>
          </a:p>
        </p:txBody>
      </p:sp>
      <p:sp>
        <p:nvSpPr>
          <p:cNvPr id="5" name="TextBox 4">
            <a:extLst>
              <a:ext uri="{FF2B5EF4-FFF2-40B4-BE49-F238E27FC236}">
                <a16:creationId xmlns:a16="http://schemas.microsoft.com/office/drawing/2014/main" id="{358282AA-4BF8-43BE-9BA6-CF6AE896EAEC}"/>
              </a:ext>
            </a:extLst>
          </p:cNvPr>
          <p:cNvSpPr txBox="1"/>
          <p:nvPr/>
        </p:nvSpPr>
        <p:spPr>
          <a:xfrm>
            <a:off x="8258175" y="3586074"/>
            <a:ext cx="3200400" cy="707886"/>
          </a:xfrm>
          <a:prstGeom prst="rect">
            <a:avLst/>
          </a:prstGeom>
          <a:noFill/>
          <a:ln w="38100">
            <a:solidFill>
              <a:srgbClr val="0070C0"/>
            </a:solidFill>
          </a:ln>
        </p:spPr>
        <p:txBody>
          <a:bodyPr wrap="square" rtlCol="0">
            <a:spAutoFit/>
          </a:bodyPr>
          <a:lstStyle/>
          <a:p>
            <a:r>
              <a:rPr lang="en-US" sz="2000" b="1" dirty="0">
                <a:solidFill>
                  <a:srgbClr val="0070C0"/>
                </a:solidFill>
              </a:rPr>
              <a:t>2010 HMGs did not adopt a </a:t>
            </a:r>
            <a:r>
              <a:rPr lang="en-US" sz="2000" b="1" dirty="0" err="1">
                <a:solidFill>
                  <a:srgbClr val="0070C0"/>
                </a:solidFill>
              </a:rPr>
              <a:t>GUPPI</a:t>
            </a:r>
            <a:r>
              <a:rPr lang="en-US" sz="2000" b="1" dirty="0">
                <a:solidFill>
                  <a:srgbClr val="0070C0"/>
                </a:solidFill>
              </a:rPr>
              <a:t> presumption</a:t>
            </a:r>
          </a:p>
        </p:txBody>
      </p:sp>
      <p:cxnSp>
        <p:nvCxnSpPr>
          <p:cNvPr id="6" name="Straight Arrow Connector 5">
            <a:extLst>
              <a:ext uri="{FF2B5EF4-FFF2-40B4-BE49-F238E27FC236}">
                <a16:creationId xmlns:a16="http://schemas.microsoft.com/office/drawing/2014/main" id="{5378ABB2-D58A-4485-A9C0-6F784CC00EC1}"/>
              </a:ext>
            </a:extLst>
          </p:cNvPr>
          <p:cNvCxnSpPr>
            <a:cxnSpLocks/>
          </p:cNvCxnSpPr>
          <p:nvPr/>
        </p:nvCxnSpPr>
        <p:spPr>
          <a:xfrm flipH="1">
            <a:off x="8153400" y="2253690"/>
            <a:ext cx="733425" cy="16299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FE5423E-738F-4A66-A270-E94284ED8FFF}"/>
              </a:ext>
            </a:extLst>
          </p:cNvPr>
          <p:cNvSpPr txBox="1"/>
          <p:nvPr/>
        </p:nvSpPr>
        <p:spPr>
          <a:xfrm>
            <a:off x="7291670" y="5435576"/>
            <a:ext cx="4233580" cy="1323439"/>
          </a:xfrm>
          <a:prstGeom prst="rect">
            <a:avLst/>
          </a:prstGeom>
          <a:noFill/>
          <a:ln w="38100">
            <a:solidFill>
              <a:srgbClr val="0070C0"/>
            </a:solidFill>
          </a:ln>
        </p:spPr>
        <p:txBody>
          <a:bodyPr wrap="square" rtlCol="0">
            <a:spAutoFit/>
          </a:bodyPr>
          <a:lstStyle/>
          <a:p>
            <a:r>
              <a:rPr lang="en-US" sz="2000" b="1" dirty="0">
                <a:solidFill>
                  <a:srgbClr val="0070C0"/>
                </a:solidFill>
              </a:rPr>
              <a:t>A later speech by the Econ Deputy AAG who was a key drafter of HMGs “suggested” a 5% safe harbor, but not implemented</a:t>
            </a:r>
          </a:p>
        </p:txBody>
      </p:sp>
      <p:cxnSp>
        <p:nvCxnSpPr>
          <p:cNvPr id="8" name="Straight Arrow Connector 7">
            <a:extLst>
              <a:ext uri="{FF2B5EF4-FFF2-40B4-BE49-F238E27FC236}">
                <a16:creationId xmlns:a16="http://schemas.microsoft.com/office/drawing/2014/main" id="{6DE20A71-AE3C-43B9-95E3-CC2BFD14A64B}"/>
              </a:ext>
            </a:extLst>
          </p:cNvPr>
          <p:cNvCxnSpPr>
            <a:cxnSpLocks/>
          </p:cNvCxnSpPr>
          <p:nvPr/>
        </p:nvCxnSpPr>
        <p:spPr>
          <a:xfrm flipH="1">
            <a:off x="5734618" y="5645798"/>
            <a:ext cx="1476375" cy="17977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458D9163-A51D-43B7-B51E-1E682B255B58}"/>
              </a:ext>
            </a:extLst>
          </p:cNvPr>
          <p:cNvSpPr txBox="1"/>
          <p:nvPr/>
        </p:nvSpPr>
        <p:spPr>
          <a:xfrm>
            <a:off x="9119050" y="1463906"/>
            <a:ext cx="2406200" cy="1323439"/>
          </a:xfrm>
          <a:prstGeom prst="rect">
            <a:avLst/>
          </a:prstGeom>
          <a:noFill/>
          <a:ln w="38100">
            <a:solidFill>
              <a:srgbClr val="0070C0"/>
            </a:solidFill>
          </a:ln>
        </p:spPr>
        <p:txBody>
          <a:bodyPr wrap="square" rtlCol="0">
            <a:spAutoFit/>
          </a:bodyPr>
          <a:lstStyle/>
          <a:p>
            <a:r>
              <a:rPr lang="en-US" sz="2000" b="1" dirty="0">
                <a:solidFill>
                  <a:srgbClr val="0070C0"/>
                </a:solidFill>
              </a:rPr>
              <a:t>2010 HMGs say this. But they still rely on the HHI screens</a:t>
            </a:r>
          </a:p>
        </p:txBody>
      </p:sp>
      <p:cxnSp>
        <p:nvCxnSpPr>
          <p:cNvPr id="11" name="Straight Arrow Connector 10">
            <a:extLst>
              <a:ext uri="{FF2B5EF4-FFF2-40B4-BE49-F238E27FC236}">
                <a16:creationId xmlns:a16="http://schemas.microsoft.com/office/drawing/2014/main" id="{1C5E9F13-856A-4197-B971-DB0FFDA5C7E2}"/>
              </a:ext>
            </a:extLst>
          </p:cNvPr>
          <p:cNvCxnSpPr>
            <a:cxnSpLocks/>
          </p:cNvCxnSpPr>
          <p:nvPr/>
        </p:nvCxnSpPr>
        <p:spPr>
          <a:xfrm flipH="1">
            <a:off x="7210993" y="3945435"/>
            <a:ext cx="942407" cy="35138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34628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C372D-BA85-488C-B216-72CB45CC7C3A}"/>
              </a:ext>
            </a:extLst>
          </p:cNvPr>
          <p:cNvSpPr>
            <a:spLocks noGrp="1"/>
          </p:cNvSpPr>
          <p:nvPr>
            <p:ph type="title"/>
          </p:nvPr>
        </p:nvSpPr>
        <p:spPr>
          <a:xfrm>
            <a:off x="589279" y="250930"/>
            <a:ext cx="10515600" cy="1325563"/>
          </a:xfrm>
        </p:spPr>
        <p:txBody>
          <a:bodyPr/>
          <a:lstStyle/>
          <a:p>
            <a:r>
              <a:rPr lang="en-US" i="1" dirty="0"/>
              <a:t>Why 10%?  </a:t>
            </a:r>
            <a:r>
              <a:rPr lang="en-US" dirty="0"/>
              <a:t>GUPPIs and Market Definition</a:t>
            </a:r>
          </a:p>
        </p:txBody>
      </p:sp>
      <p:sp>
        <p:nvSpPr>
          <p:cNvPr id="3" name="Content Placeholder 2">
            <a:extLst>
              <a:ext uri="{FF2B5EF4-FFF2-40B4-BE49-F238E27FC236}">
                <a16:creationId xmlns:a16="http://schemas.microsoft.com/office/drawing/2014/main" id="{8DDF4B5A-6005-45E2-9B0C-C99B30EFF13D}"/>
              </a:ext>
            </a:extLst>
          </p:cNvPr>
          <p:cNvSpPr>
            <a:spLocks noGrp="1"/>
          </p:cNvSpPr>
          <p:nvPr>
            <p:ph idx="1"/>
          </p:nvPr>
        </p:nvSpPr>
        <p:spPr>
          <a:xfrm>
            <a:off x="289375" y="1273175"/>
            <a:ext cx="8505825" cy="5083175"/>
          </a:xfrm>
        </p:spPr>
        <p:txBody>
          <a:bodyPr>
            <a:normAutofit fontScale="92500" lnSpcReduction="10000"/>
          </a:bodyPr>
          <a:lstStyle/>
          <a:p>
            <a:r>
              <a:rPr lang="en-US" sz="2400" dirty="0">
                <a:solidFill>
                  <a:srgbClr val="C00000"/>
                </a:solidFill>
              </a:rPr>
              <a:t>Unilateral effects analysis does NOT require markets to be defined as a matter of formal analytics</a:t>
            </a:r>
          </a:p>
          <a:p>
            <a:pPr lvl="1"/>
            <a:r>
              <a:rPr lang="en-US" sz="2000" dirty="0"/>
              <a:t>The focus is head-to-head competition, not all the firms in the potential market </a:t>
            </a:r>
          </a:p>
          <a:p>
            <a:pPr lvl="1"/>
            <a:r>
              <a:rPr lang="en-US" sz="2000" dirty="0"/>
              <a:t>Substitution analysis is similar, however</a:t>
            </a:r>
          </a:p>
          <a:p>
            <a:r>
              <a:rPr lang="en-US" sz="2400" b="1" dirty="0">
                <a:solidFill>
                  <a:srgbClr val="C00000"/>
                </a:solidFill>
              </a:rPr>
              <a:t>If there are substantial unilateral effects shown by GUPPIs, then the two merging firms </a:t>
            </a:r>
            <a:r>
              <a:rPr lang="en-US" sz="2400" b="1" i="1" dirty="0">
                <a:solidFill>
                  <a:srgbClr val="C00000"/>
                </a:solidFill>
              </a:rPr>
              <a:t>by themselves </a:t>
            </a:r>
            <a:r>
              <a:rPr lang="en-US" sz="2400" b="1" dirty="0">
                <a:solidFill>
                  <a:srgbClr val="C00000"/>
                </a:solidFill>
              </a:rPr>
              <a:t>would satisfy the HMT for market definition (as follows):</a:t>
            </a:r>
          </a:p>
          <a:p>
            <a:pPr lvl="1"/>
            <a:r>
              <a:rPr lang="en-US" sz="2000" b="1" i="1" dirty="0"/>
              <a:t>Unilateral effects analysis assumes that other firms do not change their prices</a:t>
            </a:r>
          </a:p>
          <a:p>
            <a:pPr lvl="1"/>
            <a:r>
              <a:rPr lang="en-US" sz="2000" dirty="0"/>
              <a:t>So if the merged firm would have the incentive to raise one or both prices by </a:t>
            </a:r>
            <a:r>
              <a:rPr lang="en-US" sz="2000" i="1" dirty="0"/>
              <a:t>at least the SSNIP (e.g., 5%)</a:t>
            </a:r>
            <a:r>
              <a:rPr lang="en-US" sz="2000" dirty="0"/>
              <a:t>, then the HMT is satisfied.</a:t>
            </a:r>
          </a:p>
          <a:p>
            <a:r>
              <a:rPr lang="en-US" sz="2400" b="1" dirty="0">
                <a:solidFill>
                  <a:srgbClr val="C00000"/>
                </a:solidFill>
                <a:highlight>
                  <a:srgbClr val="FFFF00"/>
                </a:highlight>
              </a:rPr>
              <a:t>If both GUPPIs exceed 10% </a:t>
            </a:r>
            <a:r>
              <a:rPr lang="en-US" sz="2400" b="1" i="1" dirty="0">
                <a:solidFill>
                  <a:srgbClr val="C00000"/>
                </a:solidFill>
                <a:highlight>
                  <a:srgbClr val="FFFF00"/>
                </a:highlight>
              </a:rPr>
              <a:t>(and demand curves are straight lines)</a:t>
            </a:r>
            <a:r>
              <a:rPr lang="en-US" sz="2400" b="1" dirty="0">
                <a:solidFill>
                  <a:srgbClr val="C00000"/>
                </a:solidFill>
                <a:highlight>
                  <a:srgbClr val="FFFF00"/>
                </a:highlight>
              </a:rPr>
              <a:t>, the merged firm would have the incentive to raise both prices by more than 5%.</a:t>
            </a:r>
          </a:p>
          <a:p>
            <a:r>
              <a:rPr lang="en-US" sz="2400" dirty="0"/>
              <a:t>And note that this implies that the two-firm market would satisfy the HMT for a separate market. </a:t>
            </a:r>
          </a:p>
          <a:p>
            <a:pPr marL="0" indent="0">
              <a:buNone/>
            </a:pPr>
            <a:endParaRPr lang="en-US" sz="2400" b="1" dirty="0">
              <a:solidFill>
                <a:srgbClr val="C00000"/>
              </a:solidFill>
              <a:highlight>
                <a:srgbClr val="FFFF00"/>
              </a:highlight>
            </a:endParaRPr>
          </a:p>
        </p:txBody>
      </p:sp>
      <p:sp>
        <p:nvSpPr>
          <p:cNvPr id="4" name="Slide Number Placeholder 3">
            <a:extLst>
              <a:ext uri="{FF2B5EF4-FFF2-40B4-BE49-F238E27FC236}">
                <a16:creationId xmlns:a16="http://schemas.microsoft.com/office/drawing/2014/main" id="{BF109C49-D688-4166-AC35-C79F498C7DAC}"/>
              </a:ext>
            </a:extLst>
          </p:cNvPr>
          <p:cNvSpPr>
            <a:spLocks noGrp="1"/>
          </p:cNvSpPr>
          <p:nvPr>
            <p:ph type="sldNum" sz="quarter" idx="12"/>
          </p:nvPr>
        </p:nvSpPr>
        <p:spPr/>
        <p:txBody>
          <a:bodyPr/>
          <a:lstStyle/>
          <a:p>
            <a:fld id="{A3FA0A93-60EE-4E9D-852F-604094E61050}" type="slidenum">
              <a:rPr lang="en-US" smtClean="0"/>
              <a:t>41</a:t>
            </a:fld>
            <a:endParaRPr lang="en-US"/>
          </a:p>
        </p:txBody>
      </p:sp>
      <p:sp>
        <p:nvSpPr>
          <p:cNvPr id="5" name="TextBox 4">
            <a:extLst>
              <a:ext uri="{FF2B5EF4-FFF2-40B4-BE49-F238E27FC236}">
                <a16:creationId xmlns:a16="http://schemas.microsoft.com/office/drawing/2014/main" id="{493B4DD1-8F0F-49AB-A1AD-F3272AE041B4}"/>
              </a:ext>
            </a:extLst>
          </p:cNvPr>
          <p:cNvSpPr txBox="1"/>
          <p:nvPr/>
        </p:nvSpPr>
        <p:spPr>
          <a:xfrm>
            <a:off x="9496425" y="3462904"/>
            <a:ext cx="2406200" cy="3416320"/>
          </a:xfrm>
          <a:prstGeom prst="rect">
            <a:avLst/>
          </a:prstGeom>
          <a:solidFill>
            <a:srgbClr val="FFC000"/>
          </a:solidFill>
          <a:ln w="38100">
            <a:solidFill>
              <a:srgbClr val="0070C0"/>
            </a:solidFill>
          </a:ln>
        </p:spPr>
        <p:txBody>
          <a:bodyPr wrap="square" rtlCol="0">
            <a:spAutoFit/>
          </a:bodyPr>
          <a:lstStyle/>
          <a:p>
            <a:r>
              <a:rPr lang="en-US" b="1" dirty="0">
                <a:solidFill>
                  <a:srgbClr val="0070C0"/>
                </a:solidFill>
              </a:rPr>
              <a:t>The “recapture percentage” formula for mkt </a:t>
            </a:r>
            <a:r>
              <a:rPr lang="en-US" b="1" dirty="0" err="1">
                <a:solidFill>
                  <a:srgbClr val="0070C0"/>
                </a:solidFill>
              </a:rPr>
              <a:t>dfn</a:t>
            </a:r>
            <a:r>
              <a:rPr lang="en-US" b="1" dirty="0">
                <a:solidFill>
                  <a:srgbClr val="0070C0"/>
                </a:solidFill>
              </a:rPr>
              <a:t> for 2 firms is equivalent to the a GUPPI involving </a:t>
            </a:r>
            <a:r>
              <a:rPr lang="en-US" b="1" i="1" dirty="0">
                <a:solidFill>
                  <a:srgbClr val="0070C0"/>
                </a:solidFill>
              </a:rPr>
              <a:t>simultaneous uniform </a:t>
            </a:r>
            <a:r>
              <a:rPr lang="en-US" b="1" dirty="0">
                <a:solidFill>
                  <a:srgbClr val="0070C0"/>
                </a:solidFill>
              </a:rPr>
              <a:t>price increases by both merging firms.  For that reason, GUPPIs somewhat less than 10% would satisfy the formula.</a:t>
            </a:r>
          </a:p>
        </p:txBody>
      </p:sp>
      <p:cxnSp>
        <p:nvCxnSpPr>
          <p:cNvPr id="6" name="Straight Arrow Connector 5">
            <a:extLst>
              <a:ext uri="{FF2B5EF4-FFF2-40B4-BE49-F238E27FC236}">
                <a16:creationId xmlns:a16="http://schemas.microsoft.com/office/drawing/2014/main" id="{2BF4C65C-32F5-449C-90CF-85527EFBAC9C}"/>
              </a:ext>
            </a:extLst>
          </p:cNvPr>
          <p:cNvCxnSpPr>
            <a:cxnSpLocks/>
          </p:cNvCxnSpPr>
          <p:nvPr/>
        </p:nvCxnSpPr>
        <p:spPr>
          <a:xfrm flipH="1">
            <a:off x="8718670" y="4621632"/>
            <a:ext cx="601889" cy="41093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C34A5BC8-0A0D-49C6-9912-5CAD9DA0599C}"/>
              </a:ext>
            </a:extLst>
          </p:cNvPr>
          <p:cNvCxnSpPr>
            <a:cxnSpLocks/>
          </p:cNvCxnSpPr>
          <p:nvPr/>
        </p:nvCxnSpPr>
        <p:spPr>
          <a:xfrm flipH="1">
            <a:off x="6153255" y="2318765"/>
            <a:ext cx="2457345" cy="16920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FEF6085-078F-4F75-A2E8-361C26BF1317}"/>
              </a:ext>
            </a:extLst>
          </p:cNvPr>
          <p:cNvSpPr txBox="1"/>
          <p:nvPr/>
        </p:nvSpPr>
        <p:spPr>
          <a:xfrm>
            <a:off x="8919602" y="1964822"/>
            <a:ext cx="1616318" cy="707886"/>
          </a:xfrm>
          <a:prstGeom prst="rect">
            <a:avLst/>
          </a:prstGeom>
          <a:noFill/>
          <a:ln w="38100">
            <a:solidFill>
              <a:srgbClr val="0070C0"/>
            </a:solidFill>
          </a:ln>
        </p:spPr>
        <p:txBody>
          <a:bodyPr wrap="square" rtlCol="0">
            <a:spAutoFit/>
          </a:bodyPr>
          <a:lstStyle/>
          <a:p>
            <a:r>
              <a:rPr lang="en-US" sz="2000" b="1" dirty="0">
                <a:solidFill>
                  <a:srgbClr val="0070C0"/>
                </a:solidFill>
              </a:rPr>
              <a:t>As we saw in Staples</a:t>
            </a:r>
          </a:p>
        </p:txBody>
      </p:sp>
    </p:spTree>
    <p:extLst>
      <p:ext uri="{BB962C8B-B14F-4D97-AF65-F5344CB8AC3E}">
        <p14:creationId xmlns:p14="http://schemas.microsoft.com/office/powerpoint/2010/main" val="640308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47756-71EA-4C6F-BDB7-E08E8100C336}"/>
              </a:ext>
            </a:extLst>
          </p:cNvPr>
          <p:cNvSpPr>
            <a:spLocks noGrp="1"/>
          </p:cNvSpPr>
          <p:nvPr>
            <p:ph type="title"/>
          </p:nvPr>
        </p:nvSpPr>
        <p:spPr>
          <a:xfrm>
            <a:off x="310299" y="-72232"/>
            <a:ext cx="10515600" cy="1325563"/>
          </a:xfrm>
        </p:spPr>
        <p:txBody>
          <a:bodyPr/>
          <a:lstStyle/>
          <a:p>
            <a:r>
              <a:rPr lang="en-US" dirty="0"/>
              <a:t>Gauging </a:t>
            </a:r>
            <a:r>
              <a:rPr lang="en-US" dirty="0" err="1"/>
              <a:t>DRs</a:t>
            </a:r>
            <a:r>
              <a:rPr lang="en-US" dirty="0"/>
              <a:t> and </a:t>
            </a:r>
            <a:r>
              <a:rPr lang="en-US" dirty="0" err="1"/>
              <a:t>GUPPIs</a:t>
            </a:r>
            <a:r>
              <a:rPr lang="en-US" dirty="0"/>
              <a:t>: Evidence Checklist</a:t>
            </a:r>
          </a:p>
        </p:txBody>
      </p:sp>
      <p:sp>
        <p:nvSpPr>
          <p:cNvPr id="3" name="Content Placeholder 2">
            <a:extLst>
              <a:ext uri="{FF2B5EF4-FFF2-40B4-BE49-F238E27FC236}">
                <a16:creationId xmlns:a16="http://schemas.microsoft.com/office/drawing/2014/main" id="{8A953712-EF13-42BB-947E-B2AAB2D57586}"/>
              </a:ext>
            </a:extLst>
          </p:cNvPr>
          <p:cNvSpPr>
            <a:spLocks noGrp="1"/>
          </p:cNvSpPr>
          <p:nvPr>
            <p:ph idx="1"/>
          </p:nvPr>
        </p:nvSpPr>
        <p:spPr>
          <a:xfrm>
            <a:off x="668518" y="1036948"/>
            <a:ext cx="10515600" cy="6136850"/>
          </a:xfrm>
        </p:spPr>
        <p:txBody>
          <a:bodyPr>
            <a:normAutofit fontScale="70000" lnSpcReduction="20000"/>
          </a:bodyPr>
          <a:lstStyle/>
          <a:p>
            <a:pPr lvl="0"/>
            <a:r>
              <a:rPr lang="en-US" dirty="0"/>
              <a:t>Product Characteristics (e.g., functional similarities)</a:t>
            </a:r>
          </a:p>
          <a:p>
            <a:pPr lvl="0"/>
            <a:r>
              <a:rPr lang="en-US" dirty="0"/>
              <a:t>Evidence of customer preferences (as in market definition)</a:t>
            </a:r>
            <a:endParaRPr lang="en-US" sz="4000" dirty="0"/>
          </a:p>
          <a:p>
            <a:pPr lvl="1"/>
            <a:r>
              <a:rPr lang="en-US" dirty="0"/>
              <a:t>Customer RFPs</a:t>
            </a:r>
            <a:endParaRPr lang="en-US" sz="3600" dirty="0"/>
          </a:p>
          <a:p>
            <a:pPr lvl="0"/>
            <a:r>
              <a:rPr lang="en-US" dirty="0"/>
              <a:t>Evidence of switching behavior (HMG §6.1)</a:t>
            </a:r>
            <a:endParaRPr lang="en-US" sz="4000" dirty="0"/>
          </a:p>
          <a:p>
            <a:pPr lvl="1"/>
            <a:r>
              <a:rPr lang="en-US" dirty="0"/>
              <a:t>Internal documents </a:t>
            </a:r>
          </a:p>
          <a:p>
            <a:pPr lvl="1"/>
            <a:r>
              <a:rPr lang="en-US" dirty="0"/>
              <a:t>Consumer historical purchasing and switching patterns </a:t>
            </a:r>
            <a:r>
              <a:rPr lang="en-US" i="1" dirty="0"/>
              <a:t>(best if in response to OSS </a:t>
            </a:r>
            <a:r>
              <a:rPr lang="en-US" dirty="0"/>
              <a:t>reports (including bidding situations; win/loss data)</a:t>
            </a:r>
            <a:endParaRPr lang="en-US" sz="3600" dirty="0"/>
          </a:p>
          <a:p>
            <a:pPr lvl="1"/>
            <a:r>
              <a:rPr lang="en-US" dirty="0"/>
              <a:t>Econometric estimates of </a:t>
            </a:r>
            <a:r>
              <a:rPr lang="en-US" dirty="0" err="1"/>
              <a:t>DRs</a:t>
            </a:r>
            <a:r>
              <a:rPr lang="en-US" dirty="0"/>
              <a:t>/demand own-price and cross-price elasticities (e.g., econometric analysis based on scanner data)</a:t>
            </a:r>
            <a:endParaRPr lang="en-US" sz="3600" dirty="0"/>
          </a:p>
          <a:p>
            <a:r>
              <a:rPr lang="en-US" dirty="0"/>
              <a:t>Diversion Ratios  (</a:t>
            </a:r>
            <a:r>
              <a:rPr lang="en-US" dirty="0" err="1"/>
              <a:t>DRs</a:t>
            </a:r>
            <a:r>
              <a:rPr lang="en-US" dirty="0"/>
              <a:t>) and </a:t>
            </a:r>
            <a:r>
              <a:rPr lang="en-US" dirty="0" err="1"/>
              <a:t>GUPPI</a:t>
            </a:r>
            <a:r>
              <a:rPr lang="en-US" dirty="0"/>
              <a:t> scores</a:t>
            </a:r>
          </a:p>
          <a:p>
            <a:pPr lvl="1"/>
            <a:r>
              <a:rPr lang="en-US" dirty="0"/>
              <a:t>Data on </a:t>
            </a:r>
            <a:r>
              <a:rPr lang="en-US" dirty="0" err="1"/>
              <a:t>DRs</a:t>
            </a:r>
            <a:r>
              <a:rPr lang="en-US" dirty="0"/>
              <a:t>, Margins, Prices needed</a:t>
            </a:r>
          </a:p>
          <a:p>
            <a:pPr lvl="0"/>
            <a:r>
              <a:rPr lang="en-US" dirty="0"/>
              <a:t>Other evidence of direct competition </a:t>
            </a:r>
            <a:endParaRPr lang="en-US" sz="4000" dirty="0"/>
          </a:p>
          <a:p>
            <a:pPr lvl="1"/>
            <a:r>
              <a:rPr lang="en-US" dirty="0"/>
              <a:t>Competitor analysis (Strategic plans; SWOT analysis: </a:t>
            </a:r>
            <a:r>
              <a:rPr lang="en-US" sz="2500" dirty="0"/>
              <a:t>SWOT = {Strengths, Weaknesses, Opportunities, Threats}</a:t>
            </a:r>
            <a:endParaRPr lang="en-US" sz="4400" dirty="0"/>
          </a:p>
          <a:p>
            <a:pPr lvl="1"/>
            <a:r>
              <a:rPr lang="en-US" dirty="0"/>
              <a:t>Competitive monitoring </a:t>
            </a:r>
            <a:endParaRPr lang="en-US" sz="3600" dirty="0"/>
          </a:p>
          <a:p>
            <a:pPr lvl="1"/>
            <a:r>
              <a:rPr lang="en-US" dirty="0"/>
              <a:t>Pre-merger pricing responses and other competitive interaction (responses in pricing, advertising, and quality </a:t>
            </a:r>
            <a:endParaRPr lang="en-US" sz="3600" dirty="0"/>
          </a:p>
          <a:p>
            <a:pPr lvl="1"/>
            <a:r>
              <a:rPr lang="en-US" dirty="0"/>
              <a:t>3</a:t>
            </a:r>
            <a:r>
              <a:rPr lang="en-US" baseline="30000" dirty="0"/>
              <a:t>rd</a:t>
            </a:r>
            <a:r>
              <a:rPr lang="en-US" dirty="0"/>
              <a:t> party industry analyses of the industry (e.g., trade press; analyst reports; industry consultant reports)</a:t>
            </a:r>
            <a:endParaRPr lang="en-US" sz="3600" dirty="0"/>
          </a:p>
          <a:p>
            <a:pPr lvl="1"/>
            <a:r>
              <a:rPr lang="en-US" dirty="0"/>
              <a:t>Evidence of impact of merger on unilateral incentives </a:t>
            </a:r>
            <a:endParaRPr lang="en-US" sz="3600" dirty="0"/>
          </a:p>
          <a:p>
            <a:pPr lvl="1"/>
            <a:r>
              <a:rPr lang="en-US" dirty="0"/>
              <a:t>Merger plans (e.g., pricing; brand rationalization/elimination/repositioning; entry/exit; innovation)</a:t>
            </a:r>
            <a:endParaRPr lang="en-US" sz="3600" dirty="0"/>
          </a:p>
          <a:p>
            <a:pPr lvl="0"/>
            <a:r>
              <a:rPr lang="en-US" dirty="0"/>
              <a:t>Natural experiments </a:t>
            </a:r>
          </a:p>
          <a:p>
            <a:pPr lvl="1"/>
            <a:r>
              <a:rPr lang="en-US" dirty="0"/>
              <a:t>Impact on diversions: e.g., impact of price changes; shortages; entries/exits of brands (HMG §2.14)</a:t>
            </a:r>
            <a:endParaRPr lang="en-US" sz="3600" dirty="0"/>
          </a:p>
          <a:p>
            <a:pPr lvl="1"/>
            <a:r>
              <a:rPr lang="en-US" dirty="0"/>
              <a:t>Impact on prices: e.g., price effects of entries or exits, previous mergers; Staples-type studies</a:t>
            </a:r>
            <a:endParaRPr lang="en-US" sz="4000" dirty="0"/>
          </a:p>
        </p:txBody>
      </p:sp>
      <p:sp>
        <p:nvSpPr>
          <p:cNvPr id="4" name="Slide Number Placeholder 3">
            <a:extLst>
              <a:ext uri="{FF2B5EF4-FFF2-40B4-BE49-F238E27FC236}">
                <a16:creationId xmlns:a16="http://schemas.microsoft.com/office/drawing/2014/main" id="{A8F6FEEF-7FAD-4946-9FC3-509168399C18}"/>
              </a:ext>
            </a:extLst>
          </p:cNvPr>
          <p:cNvSpPr>
            <a:spLocks noGrp="1"/>
          </p:cNvSpPr>
          <p:nvPr>
            <p:ph type="sldNum" sz="quarter" idx="12"/>
          </p:nvPr>
        </p:nvSpPr>
        <p:spPr/>
        <p:txBody>
          <a:bodyPr/>
          <a:lstStyle/>
          <a:p>
            <a:fld id="{A3FA0A93-60EE-4E9D-852F-604094E61050}" type="slidenum">
              <a:rPr lang="en-US" smtClean="0"/>
              <a:t>42</a:t>
            </a:fld>
            <a:endParaRPr lang="en-US" dirty="0"/>
          </a:p>
        </p:txBody>
      </p:sp>
      <p:sp>
        <p:nvSpPr>
          <p:cNvPr id="5" name="TextBox 4">
            <a:extLst>
              <a:ext uri="{FF2B5EF4-FFF2-40B4-BE49-F238E27FC236}">
                <a16:creationId xmlns:a16="http://schemas.microsoft.com/office/drawing/2014/main" id="{A138B345-D1D9-44D1-AA8E-3BA7A5206F69}"/>
              </a:ext>
            </a:extLst>
          </p:cNvPr>
          <p:cNvSpPr txBox="1"/>
          <p:nvPr/>
        </p:nvSpPr>
        <p:spPr>
          <a:xfrm>
            <a:off x="8440918" y="437723"/>
            <a:ext cx="2743200" cy="1631216"/>
          </a:xfrm>
          <a:prstGeom prst="rect">
            <a:avLst/>
          </a:prstGeom>
          <a:noFill/>
          <a:ln w="38100">
            <a:solidFill>
              <a:srgbClr val="0070C0"/>
            </a:solidFill>
          </a:ln>
        </p:spPr>
        <p:txBody>
          <a:bodyPr wrap="square" rtlCol="0">
            <a:spAutoFit/>
          </a:bodyPr>
          <a:lstStyle/>
          <a:p>
            <a:r>
              <a:rPr lang="en-US" sz="2000" b="1" dirty="0">
                <a:solidFill>
                  <a:srgbClr val="0070C0"/>
                </a:solidFill>
              </a:rPr>
              <a:t>Note similarity to market definition evidence – No surprise since both focus on buyer substitution.  </a:t>
            </a:r>
          </a:p>
        </p:txBody>
      </p:sp>
    </p:spTree>
    <p:extLst>
      <p:ext uri="{BB962C8B-B14F-4D97-AF65-F5344CB8AC3E}">
        <p14:creationId xmlns:p14="http://schemas.microsoft.com/office/powerpoint/2010/main" val="26987560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45C41-6CC3-49D1-B6FF-2EF6C74BAF8E}"/>
              </a:ext>
            </a:extLst>
          </p:cNvPr>
          <p:cNvSpPr>
            <a:spLocks noGrp="1"/>
          </p:cNvSpPr>
          <p:nvPr>
            <p:ph type="title"/>
          </p:nvPr>
        </p:nvSpPr>
        <p:spPr>
          <a:xfrm>
            <a:off x="628650" y="461329"/>
            <a:ext cx="10515600" cy="1170213"/>
          </a:xfrm>
        </p:spPr>
        <p:txBody>
          <a:bodyPr/>
          <a:lstStyle/>
          <a:p>
            <a:r>
              <a:rPr lang="en-US" dirty="0"/>
              <a:t>What “Quantifications” Come </a:t>
            </a:r>
            <a:r>
              <a:rPr lang="en-US" i="1" dirty="0"/>
              <a:t>After </a:t>
            </a:r>
            <a:r>
              <a:rPr lang="en-US" dirty="0"/>
              <a:t>the Simple GUPPIs?</a:t>
            </a:r>
          </a:p>
        </p:txBody>
      </p:sp>
      <p:sp>
        <p:nvSpPr>
          <p:cNvPr id="3" name="Content Placeholder 2">
            <a:extLst>
              <a:ext uri="{FF2B5EF4-FFF2-40B4-BE49-F238E27FC236}">
                <a16:creationId xmlns:a16="http://schemas.microsoft.com/office/drawing/2014/main" id="{464B17B9-B178-476C-8A34-0A7CA79B5F56}"/>
              </a:ext>
            </a:extLst>
          </p:cNvPr>
          <p:cNvSpPr>
            <a:spLocks noGrp="1"/>
          </p:cNvSpPr>
          <p:nvPr>
            <p:ph idx="1"/>
          </p:nvPr>
        </p:nvSpPr>
        <p:spPr>
          <a:xfrm>
            <a:off x="514350" y="1623002"/>
            <a:ext cx="10515600" cy="3841382"/>
          </a:xfrm>
        </p:spPr>
        <p:txBody>
          <a:bodyPr>
            <a:normAutofit lnSpcReduction="10000"/>
          </a:bodyPr>
          <a:lstStyle/>
          <a:p>
            <a:pPr>
              <a:lnSpc>
                <a:spcPct val="100000"/>
              </a:lnSpc>
              <a:spcBef>
                <a:spcPts val="0"/>
              </a:spcBef>
              <a:spcAft>
                <a:spcPts val="600"/>
              </a:spcAft>
              <a:defRPr/>
            </a:pPr>
            <a:r>
              <a:rPr lang="en-US" sz="2000" dirty="0">
                <a:solidFill>
                  <a:srgbClr val="C00000"/>
                </a:solidFill>
                <a:latin typeface="Times New Roman" pitchFamily="18" charset="0"/>
                <a:cs typeface="Times New Roman" pitchFamily="18" charset="0"/>
              </a:rPr>
              <a:t>“Simple” GUPPIs </a:t>
            </a:r>
            <a:r>
              <a:rPr lang="en-US" sz="2000" dirty="0">
                <a:latin typeface="Times New Roman" pitchFamily="18" charset="0"/>
                <a:cs typeface="Times New Roman" pitchFamily="18" charset="0"/>
              </a:rPr>
              <a:t>hold </a:t>
            </a:r>
            <a:r>
              <a:rPr lang="en-US" sz="2000" i="1" dirty="0">
                <a:latin typeface="Times New Roman" pitchFamily="18" charset="0"/>
                <a:cs typeface="Times New Roman" pitchFamily="18" charset="0"/>
              </a:rPr>
              <a:t>constant </a:t>
            </a:r>
            <a:r>
              <a:rPr lang="en-US" sz="2000" dirty="0">
                <a:latin typeface="Times New Roman" pitchFamily="18" charset="0"/>
                <a:cs typeface="Times New Roman" pitchFamily="18" charset="0"/>
              </a:rPr>
              <a:t>the price of the </a:t>
            </a:r>
            <a:r>
              <a:rPr lang="en-US" sz="2000" i="1" dirty="0">
                <a:latin typeface="Times New Roman" pitchFamily="18" charset="0"/>
                <a:cs typeface="Times New Roman" pitchFamily="18" charset="0"/>
              </a:rPr>
              <a:t>other merging firm </a:t>
            </a:r>
            <a:r>
              <a:rPr lang="en-US" sz="2000" dirty="0">
                <a:latin typeface="Times New Roman" pitchFamily="18" charset="0"/>
                <a:cs typeface="Times New Roman" pitchFamily="18" charset="0"/>
              </a:rPr>
              <a:t>and rivals’ prices</a:t>
            </a:r>
          </a:p>
          <a:p>
            <a:pPr>
              <a:lnSpc>
                <a:spcPct val="100000"/>
              </a:lnSpc>
              <a:spcBef>
                <a:spcPts val="0"/>
              </a:spcBef>
              <a:spcAft>
                <a:spcPts val="600"/>
              </a:spcAft>
              <a:defRPr/>
            </a:pPr>
            <a:r>
              <a:rPr lang="en-US" sz="2000" dirty="0">
                <a:solidFill>
                  <a:srgbClr val="C00000"/>
                </a:solidFill>
                <a:latin typeface="Times New Roman" pitchFamily="18" charset="0"/>
                <a:cs typeface="Times New Roman" pitchFamily="18" charset="0"/>
              </a:rPr>
              <a:t>“Simultaneous” (and “Uniform</a:t>
            </a:r>
            <a:r>
              <a:rPr lang="en-US" sz="2000" dirty="0">
                <a:solidFill>
                  <a:srgbClr val="C00000"/>
                </a:solidFill>
                <a:latin typeface="Times New Roman" pitchFamily="18" charset="0"/>
                <a:cs typeface="Times New Roman" pitchFamily="18" charset="0"/>
                <a:sym typeface="Wingdings" panose="05000000000000000000" pitchFamily="2" charset="2"/>
              </a:rPr>
              <a:t>”) </a:t>
            </a:r>
            <a:r>
              <a:rPr lang="en-US" sz="2000" dirty="0">
                <a:solidFill>
                  <a:srgbClr val="C00000"/>
                </a:solidFill>
                <a:latin typeface="Times New Roman" pitchFamily="18" charset="0"/>
                <a:cs typeface="Times New Roman" pitchFamily="18" charset="0"/>
              </a:rPr>
              <a:t>GUPPIs </a:t>
            </a:r>
            <a:r>
              <a:rPr lang="en-US" sz="2000" dirty="0">
                <a:latin typeface="Times New Roman" pitchFamily="18" charset="0"/>
                <a:cs typeface="Times New Roman" pitchFamily="18" charset="0"/>
              </a:rPr>
              <a:t>can be calculated to take into account “joint” price increases of both merging firms, but still holding constant the prices of rivals at the pre-merger level  </a:t>
            </a:r>
            <a:r>
              <a:rPr lang="en-US" sz="2000" i="1" dirty="0">
                <a:latin typeface="Times New Roman" pitchFamily="18" charset="0"/>
                <a:cs typeface="Times New Roman" pitchFamily="18" charset="0"/>
              </a:rPr>
              <a:t>(Simultaneous Uniform GUPPIs exceed Simple GUPPIs)</a:t>
            </a:r>
          </a:p>
          <a:p>
            <a:pPr>
              <a:lnSpc>
                <a:spcPct val="100000"/>
              </a:lnSpc>
              <a:spcBef>
                <a:spcPts val="0"/>
              </a:spcBef>
              <a:spcAft>
                <a:spcPts val="600"/>
              </a:spcAft>
              <a:defRPr/>
            </a:pPr>
            <a:r>
              <a:rPr lang="en-US" sz="2000" dirty="0">
                <a:solidFill>
                  <a:srgbClr val="C00000"/>
                </a:solidFill>
                <a:latin typeface="Times New Roman" pitchFamily="18" charset="0"/>
                <a:cs typeface="Times New Roman" pitchFamily="18" charset="0"/>
              </a:rPr>
              <a:t>Equilibrium Simulation Models </a:t>
            </a:r>
            <a:r>
              <a:rPr lang="en-US" sz="2000" dirty="0">
                <a:latin typeface="Times New Roman" pitchFamily="18" charset="0"/>
                <a:cs typeface="Times New Roman" pitchFamily="18" charset="0"/>
              </a:rPr>
              <a:t>can incorporate the “multi-lateral” price responses of rivals to accommodate the merging firms’ price increases,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and the further impact on the prices of the merging firms </a:t>
            </a:r>
          </a:p>
          <a:p>
            <a:pPr>
              <a:lnSpc>
                <a:spcPct val="100000"/>
              </a:lnSpc>
              <a:spcBef>
                <a:spcPts val="0"/>
              </a:spcBef>
              <a:spcAft>
                <a:spcPts val="600"/>
              </a:spcAft>
              <a:defRPr/>
            </a:pPr>
            <a:r>
              <a:rPr lang="en-US" sz="2000" dirty="0">
                <a:solidFill>
                  <a:srgbClr val="C00000"/>
                </a:solidFill>
                <a:latin typeface="Times New Roman" pitchFamily="18" charset="0"/>
                <a:cs typeface="Times New Roman" pitchFamily="18" charset="0"/>
              </a:rPr>
              <a:t>Full competitive effects analysis includes other relevant issues</a:t>
            </a:r>
          </a:p>
          <a:p>
            <a:pPr lvl="1">
              <a:lnSpc>
                <a:spcPct val="100000"/>
              </a:lnSpc>
              <a:spcBef>
                <a:spcPts val="0"/>
              </a:spcBef>
              <a:spcAft>
                <a:spcPts val="600"/>
              </a:spcAft>
              <a:defRPr/>
            </a:pPr>
            <a:r>
              <a:rPr lang="en-US" sz="1800" dirty="0">
                <a:latin typeface="Times New Roman" pitchFamily="18" charset="0"/>
                <a:cs typeface="Times New Roman" pitchFamily="18" charset="0"/>
              </a:rPr>
              <a:t>Buyer power to countervail market power </a:t>
            </a:r>
          </a:p>
          <a:p>
            <a:pPr lvl="1">
              <a:lnSpc>
                <a:spcPct val="100000"/>
              </a:lnSpc>
              <a:spcBef>
                <a:spcPts val="0"/>
              </a:spcBef>
              <a:spcAft>
                <a:spcPts val="600"/>
              </a:spcAft>
              <a:defRPr/>
            </a:pPr>
            <a:r>
              <a:rPr lang="en-US" sz="1800" dirty="0">
                <a:latin typeface="Times New Roman" pitchFamily="18" charset="0"/>
                <a:cs typeface="Times New Roman" pitchFamily="18" charset="0"/>
              </a:rPr>
              <a:t>Potential expansion and repositioning by rivals; and entry by new competitors (HMGs </a:t>
            </a:r>
            <a:r>
              <a:rPr lang="en-US" dirty="0"/>
              <a:t>§</a:t>
            </a:r>
            <a:r>
              <a:rPr lang="en-US" sz="2000" dirty="0"/>
              <a:t>9)</a:t>
            </a:r>
            <a:endParaRPr lang="en-US" sz="1800" dirty="0">
              <a:latin typeface="Times New Roman" pitchFamily="18" charset="0"/>
              <a:cs typeface="Times New Roman" pitchFamily="18" charset="0"/>
            </a:endParaRPr>
          </a:p>
          <a:p>
            <a:pPr lvl="1">
              <a:lnSpc>
                <a:spcPct val="100000"/>
              </a:lnSpc>
              <a:spcBef>
                <a:spcPts val="0"/>
              </a:spcBef>
              <a:spcAft>
                <a:spcPts val="600"/>
              </a:spcAft>
              <a:defRPr/>
            </a:pPr>
            <a:r>
              <a:rPr lang="en-US" sz="1800" dirty="0">
                <a:latin typeface="Times New Roman" pitchFamily="18" charset="0"/>
                <a:cs typeface="Times New Roman" pitchFamily="18" charset="0"/>
              </a:rPr>
              <a:t>Impact of efficiencies (</a:t>
            </a:r>
            <a:r>
              <a:rPr lang="en-US" sz="1800" dirty="0" err="1">
                <a:latin typeface="Times New Roman" pitchFamily="18" charset="0"/>
                <a:cs typeface="Times New Roman" pitchFamily="18" charset="0"/>
              </a:rPr>
              <a:t>DPP</a:t>
            </a:r>
            <a:r>
              <a:rPr lang="en-US" sz="1800" dirty="0">
                <a:latin typeface="Times New Roman" pitchFamily="18" charset="0"/>
                <a:cs typeface="Times New Roman" pitchFamily="18" charset="0"/>
              </a:rPr>
              <a:t>) on incentives of merging firms (HMGs </a:t>
            </a:r>
            <a:r>
              <a:rPr lang="en-US" sz="1800" dirty="0"/>
              <a:t>§10</a:t>
            </a:r>
            <a:r>
              <a:rPr lang="en-US" sz="2000" dirty="0"/>
              <a:t>)</a:t>
            </a:r>
          </a:p>
          <a:p>
            <a:pPr>
              <a:lnSpc>
                <a:spcPct val="100000"/>
              </a:lnSpc>
              <a:spcAft>
                <a:spcPts val="600"/>
              </a:spcAft>
            </a:pPr>
            <a:endParaRPr lang="en-US" dirty="0"/>
          </a:p>
        </p:txBody>
      </p:sp>
      <p:sp>
        <p:nvSpPr>
          <p:cNvPr id="4" name="Slide Number Placeholder 3">
            <a:extLst>
              <a:ext uri="{FF2B5EF4-FFF2-40B4-BE49-F238E27FC236}">
                <a16:creationId xmlns:a16="http://schemas.microsoft.com/office/drawing/2014/main" id="{31EA2EDF-6A17-4D8C-A70C-52C78CD52162}"/>
              </a:ext>
            </a:extLst>
          </p:cNvPr>
          <p:cNvSpPr>
            <a:spLocks noGrp="1"/>
          </p:cNvSpPr>
          <p:nvPr>
            <p:ph type="sldNum" sz="quarter" idx="12"/>
          </p:nvPr>
        </p:nvSpPr>
        <p:spPr>
          <a:xfrm>
            <a:off x="8629650" y="6694416"/>
            <a:ext cx="2743200" cy="322334"/>
          </a:xfrm>
        </p:spPr>
        <p:txBody>
          <a:bodyPr/>
          <a:lstStyle/>
          <a:p>
            <a:fld id="{A3FA0A93-60EE-4E9D-852F-604094E61050}" type="slidenum">
              <a:rPr lang="en-US" smtClean="0"/>
              <a:t>43</a:t>
            </a:fld>
            <a:endParaRPr lang="en-US"/>
          </a:p>
        </p:txBody>
      </p:sp>
      <p:cxnSp>
        <p:nvCxnSpPr>
          <p:cNvPr id="5" name="Straight Arrow Connector 4">
            <a:extLst>
              <a:ext uri="{FF2B5EF4-FFF2-40B4-BE49-F238E27FC236}">
                <a16:creationId xmlns:a16="http://schemas.microsoft.com/office/drawing/2014/main" id="{BA4AC3C4-0064-490A-A4D1-01D6125B4C5F}"/>
              </a:ext>
            </a:extLst>
          </p:cNvPr>
          <p:cNvCxnSpPr>
            <a:cxnSpLocks/>
          </p:cNvCxnSpPr>
          <p:nvPr/>
        </p:nvCxnSpPr>
        <p:spPr>
          <a:xfrm flipH="1">
            <a:off x="8629650" y="3808647"/>
            <a:ext cx="760759" cy="35377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0A0D3FF-3ABB-4C20-9FF1-9FAE9495E737}"/>
              </a:ext>
            </a:extLst>
          </p:cNvPr>
          <p:cNvCxnSpPr>
            <a:cxnSpLocks/>
          </p:cNvCxnSpPr>
          <p:nvPr/>
        </p:nvCxnSpPr>
        <p:spPr>
          <a:xfrm flipH="1" flipV="1">
            <a:off x="8215831" y="5147597"/>
            <a:ext cx="1261544" cy="34893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820F6AC8-9B72-43AC-AF2C-6E04C340946D}"/>
              </a:ext>
            </a:extLst>
          </p:cNvPr>
          <p:cNvSpPr txBox="1"/>
          <p:nvPr/>
        </p:nvSpPr>
        <p:spPr>
          <a:xfrm>
            <a:off x="9567864" y="3631520"/>
            <a:ext cx="1284631" cy="369332"/>
          </a:xfrm>
          <a:prstGeom prst="rect">
            <a:avLst/>
          </a:prstGeom>
          <a:noFill/>
          <a:ln w="38100">
            <a:solidFill>
              <a:srgbClr val="0070C0"/>
            </a:solidFill>
          </a:ln>
        </p:spPr>
        <p:txBody>
          <a:bodyPr wrap="square" rtlCol="0">
            <a:spAutoFit/>
          </a:bodyPr>
          <a:lstStyle/>
          <a:p>
            <a:r>
              <a:rPr lang="en-US" b="1" dirty="0">
                <a:solidFill>
                  <a:srgbClr val="0070C0"/>
                </a:solidFill>
              </a:rPr>
              <a:t>Topic 14</a:t>
            </a:r>
          </a:p>
        </p:txBody>
      </p:sp>
      <p:sp>
        <p:nvSpPr>
          <p:cNvPr id="12" name="TextBox 11">
            <a:extLst>
              <a:ext uri="{FF2B5EF4-FFF2-40B4-BE49-F238E27FC236}">
                <a16:creationId xmlns:a16="http://schemas.microsoft.com/office/drawing/2014/main" id="{3E1E6C69-D6BC-4B18-8AA5-562CC0589621}"/>
              </a:ext>
            </a:extLst>
          </p:cNvPr>
          <p:cNvSpPr txBox="1"/>
          <p:nvPr/>
        </p:nvSpPr>
        <p:spPr>
          <a:xfrm>
            <a:off x="9678644" y="5311870"/>
            <a:ext cx="1284631" cy="369332"/>
          </a:xfrm>
          <a:prstGeom prst="rect">
            <a:avLst/>
          </a:prstGeom>
          <a:noFill/>
          <a:ln w="38100">
            <a:solidFill>
              <a:srgbClr val="0070C0"/>
            </a:solidFill>
          </a:ln>
        </p:spPr>
        <p:txBody>
          <a:bodyPr wrap="square" rtlCol="0">
            <a:spAutoFit/>
          </a:bodyPr>
          <a:lstStyle/>
          <a:p>
            <a:r>
              <a:rPr lang="en-US" b="1" dirty="0">
                <a:solidFill>
                  <a:srgbClr val="0070C0"/>
                </a:solidFill>
              </a:rPr>
              <a:t>Topic 15</a:t>
            </a:r>
          </a:p>
        </p:txBody>
      </p:sp>
    </p:spTree>
    <p:extLst>
      <p:ext uri="{BB962C8B-B14F-4D97-AF65-F5344CB8AC3E}">
        <p14:creationId xmlns:p14="http://schemas.microsoft.com/office/powerpoint/2010/main" val="30329561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CC179-1349-4A2F-B1A4-4C5C4CD51A92}"/>
              </a:ext>
            </a:extLst>
          </p:cNvPr>
          <p:cNvSpPr>
            <a:spLocks noGrp="1"/>
          </p:cNvSpPr>
          <p:nvPr>
            <p:ph type="title"/>
          </p:nvPr>
        </p:nvSpPr>
        <p:spPr/>
        <p:txBody>
          <a:bodyPr>
            <a:normAutofit/>
          </a:bodyPr>
          <a:lstStyle/>
          <a:p>
            <a:r>
              <a:rPr lang="en-US" sz="3200" dirty="0"/>
              <a:t>The Role of “Powerful Buyers” in Mitigating or Preventing Unilateral Effects</a:t>
            </a:r>
          </a:p>
        </p:txBody>
      </p:sp>
      <p:sp>
        <p:nvSpPr>
          <p:cNvPr id="3" name="Content Placeholder 2">
            <a:extLst>
              <a:ext uri="{FF2B5EF4-FFF2-40B4-BE49-F238E27FC236}">
                <a16:creationId xmlns:a16="http://schemas.microsoft.com/office/drawing/2014/main" id="{40B522CD-5AD5-4A7A-A241-5FFF58D685D3}"/>
              </a:ext>
            </a:extLst>
          </p:cNvPr>
          <p:cNvSpPr>
            <a:spLocks noGrp="1"/>
          </p:cNvSpPr>
          <p:nvPr>
            <p:ph idx="1"/>
          </p:nvPr>
        </p:nvSpPr>
        <p:spPr>
          <a:xfrm>
            <a:off x="838200" y="1825625"/>
            <a:ext cx="7608216" cy="4351338"/>
          </a:xfrm>
        </p:spPr>
        <p:txBody>
          <a:bodyPr>
            <a:normAutofit fontScale="92500" lnSpcReduction="10000"/>
          </a:bodyPr>
          <a:lstStyle/>
          <a:p>
            <a:r>
              <a:rPr lang="en-US" sz="2400" dirty="0"/>
              <a:t>Powerful buyers may be able to deter anticompetitive effects from a merger</a:t>
            </a:r>
          </a:p>
          <a:p>
            <a:pPr lvl="1"/>
            <a:r>
              <a:rPr lang="en-US" sz="2000" dirty="0"/>
              <a:t>“Countervail” unilateral effects with their bargaining power</a:t>
            </a:r>
          </a:p>
          <a:p>
            <a:pPr lvl="1"/>
            <a:r>
              <a:rPr lang="en-US" sz="2000" dirty="0"/>
              <a:t>Sponsor new entry, or enter themselves </a:t>
            </a:r>
            <a:r>
              <a:rPr lang="en-US" sz="2000" i="1" dirty="0"/>
              <a:t>(or threaten to do so!)</a:t>
            </a:r>
          </a:p>
          <a:p>
            <a:pPr lvl="1"/>
            <a:r>
              <a:rPr lang="en-US" sz="2000" dirty="0"/>
              <a:t>Disrupt coordinated effects </a:t>
            </a:r>
            <a:r>
              <a:rPr lang="en-US" sz="2000" i="1" dirty="0"/>
              <a:t>(more generally)</a:t>
            </a:r>
          </a:p>
          <a:p>
            <a:r>
              <a:rPr lang="en-US" sz="2400" dirty="0"/>
              <a:t>But, the constraining role of countervailing bargaining power effect may be unclear</a:t>
            </a:r>
          </a:p>
          <a:p>
            <a:pPr lvl="1"/>
            <a:r>
              <a:rPr lang="en-US" sz="2000" b="1" dirty="0">
                <a:solidFill>
                  <a:srgbClr val="C00000"/>
                </a:solidFill>
              </a:rPr>
              <a:t>Merger increases merged firm’s </a:t>
            </a:r>
            <a:r>
              <a:rPr lang="en-US" sz="2000" b="1" i="1" dirty="0">
                <a:solidFill>
                  <a:srgbClr val="C00000"/>
                </a:solidFill>
              </a:rPr>
              <a:t>relative </a:t>
            </a:r>
            <a:r>
              <a:rPr lang="en-US" sz="2000" b="1" dirty="0">
                <a:solidFill>
                  <a:srgbClr val="C00000"/>
                </a:solidFill>
              </a:rPr>
              <a:t>bargaining leverage </a:t>
            </a:r>
            <a:br>
              <a:rPr lang="en-US" sz="2000" b="1" dirty="0">
                <a:solidFill>
                  <a:srgbClr val="C00000"/>
                </a:solidFill>
              </a:rPr>
            </a:br>
            <a:r>
              <a:rPr lang="en-US" sz="2000" i="1" dirty="0"/>
              <a:t>(i.e., relative to pre-merger)</a:t>
            </a:r>
            <a:r>
              <a:rPr lang="en-US" sz="2000" dirty="0"/>
              <a:t> so buyer has less ability to constrain than before the merger; </a:t>
            </a:r>
            <a:r>
              <a:rPr lang="en-US" sz="2000" dirty="0">
                <a:solidFill>
                  <a:srgbClr val="C00000"/>
                </a:solidFill>
              </a:rPr>
              <a:t>all those conducts existed pre-merger too</a:t>
            </a:r>
          </a:p>
          <a:p>
            <a:pPr lvl="1"/>
            <a:r>
              <a:rPr lang="en-US" sz="2000" dirty="0"/>
              <a:t>The powerful buyer’s conduct may only protect itself, not other buyers,</a:t>
            </a:r>
          </a:p>
          <a:p>
            <a:pPr lvl="1"/>
            <a:r>
              <a:rPr lang="en-US" sz="2000" i="1" dirty="0"/>
              <a:t>Or worse:  </a:t>
            </a:r>
            <a:r>
              <a:rPr lang="en-US" sz="2000" dirty="0"/>
              <a:t>The powerful buyer may use its bargaining power to induce sellers to </a:t>
            </a:r>
            <a:r>
              <a:rPr lang="en-US" sz="2000" dirty="0">
                <a:solidFill>
                  <a:srgbClr val="C00000"/>
                </a:solidFill>
              </a:rPr>
              <a:t>raise the costs of its rivals</a:t>
            </a:r>
            <a:r>
              <a:rPr lang="en-US" sz="2000" dirty="0"/>
              <a:t>, rather than reduce its own costs, which could even magnify the competitive harms.</a:t>
            </a:r>
          </a:p>
        </p:txBody>
      </p:sp>
      <p:cxnSp>
        <p:nvCxnSpPr>
          <p:cNvPr id="4" name="Straight Arrow Connector 3">
            <a:extLst>
              <a:ext uri="{FF2B5EF4-FFF2-40B4-BE49-F238E27FC236}">
                <a16:creationId xmlns:a16="http://schemas.microsoft.com/office/drawing/2014/main" id="{C55E4E5C-0B2A-4431-9148-17D14EB5B3D7}"/>
              </a:ext>
            </a:extLst>
          </p:cNvPr>
          <p:cNvCxnSpPr>
            <a:cxnSpLocks/>
          </p:cNvCxnSpPr>
          <p:nvPr/>
        </p:nvCxnSpPr>
        <p:spPr>
          <a:xfrm flipH="1">
            <a:off x="8436989" y="4112436"/>
            <a:ext cx="733425" cy="16299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7FB613D5-09F4-4A96-852D-CCEA51A99E35}"/>
              </a:ext>
            </a:extLst>
          </p:cNvPr>
          <p:cNvSpPr txBox="1"/>
          <p:nvPr/>
        </p:nvSpPr>
        <p:spPr>
          <a:xfrm>
            <a:off x="9236566" y="3839989"/>
            <a:ext cx="2406200" cy="707886"/>
          </a:xfrm>
          <a:prstGeom prst="rect">
            <a:avLst/>
          </a:prstGeom>
          <a:noFill/>
          <a:ln w="38100">
            <a:solidFill>
              <a:srgbClr val="0070C0"/>
            </a:solidFill>
          </a:ln>
        </p:spPr>
        <p:txBody>
          <a:bodyPr wrap="square" rtlCol="0">
            <a:spAutoFit/>
          </a:bodyPr>
          <a:lstStyle/>
          <a:p>
            <a:r>
              <a:rPr lang="en-US" sz="2000" b="1" dirty="0">
                <a:solidFill>
                  <a:srgbClr val="0070C0"/>
                </a:solidFill>
              </a:rPr>
              <a:t>To be discussed below</a:t>
            </a:r>
          </a:p>
        </p:txBody>
      </p:sp>
    </p:spTree>
    <p:extLst>
      <p:ext uri="{BB962C8B-B14F-4D97-AF65-F5344CB8AC3E}">
        <p14:creationId xmlns:p14="http://schemas.microsoft.com/office/powerpoint/2010/main" val="25575358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E95F7-E3F0-4BA6-8AE8-0AA1DF46FA8D}"/>
              </a:ext>
            </a:extLst>
          </p:cNvPr>
          <p:cNvSpPr>
            <a:spLocks noGrp="1"/>
          </p:cNvSpPr>
          <p:nvPr>
            <p:ph type="title"/>
          </p:nvPr>
        </p:nvSpPr>
        <p:spPr/>
        <p:txBody>
          <a:bodyPr>
            <a:normAutofit/>
          </a:bodyPr>
          <a:lstStyle/>
          <a:p>
            <a:r>
              <a:rPr lang="en-US" sz="3200" dirty="0"/>
              <a:t>What If Products Are </a:t>
            </a:r>
            <a:r>
              <a:rPr lang="en-US" sz="3200" i="1" dirty="0"/>
              <a:t>Not </a:t>
            </a:r>
            <a:r>
              <a:rPr lang="en-US" sz="3200" dirty="0"/>
              <a:t>Differentiated </a:t>
            </a:r>
            <a:br>
              <a:rPr lang="en-US" sz="3200" dirty="0"/>
            </a:br>
            <a:r>
              <a:rPr lang="en-US" sz="3200" dirty="0"/>
              <a:t>Consumer Products Like Cereals? </a:t>
            </a:r>
          </a:p>
        </p:txBody>
      </p:sp>
      <p:sp>
        <p:nvSpPr>
          <p:cNvPr id="3" name="Content Placeholder 2">
            <a:extLst>
              <a:ext uri="{FF2B5EF4-FFF2-40B4-BE49-F238E27FC236}">
                <a16:creationId xmlns:a16="http://schemas.microsoft.com/office/drawing/2014/main" id="{C017AB8E-38AA-49BD-A0F8-2E6119A03014}"/>
              </a:ext>
            </a:extLst>
          </p:cNvPr>
          <p:cNvSpPr>
            <a:spLocks noGrp="1"/>
          </p:cNvSpPr>
          <p:nvPr>
            <p:ph idx="1"/>
          </p:nvPr>
        </p:nvSpPr>
        <p:spPr>
          <a:xfrm>
            <a:off x="463338" y="1958211"/>
            <a:ext cx="7848600" cy="4530725"/>
          </a:xfrm>
        </p:spPr>
        <p:txBody>
          <a:bodyPr>
            <a:normAutofit lnSpcReduction="10000"/>
          </a:bodyPr>
          <a:lstStyle/>
          <a:p>
            <a:r>
              <a:rPr lang="en-US" sz="2400" dirty="0"/>
              <a:t>Unilateral effects operates more broadly</a:t>
            </a:r>
          </a:p>
          <a:p>
            <a:r>
              <a:rPr lang="en-US" sz="2400" dirty="0"/>
              <a:t>Homogeneous products (e.g., steel) and firms compete by choosing output (i.e., capacity or production).   </a:t>
            </a:r>
          </a:p>
          <a:p>
            <a:pPr lvl="1"/>
            <a:r>
              <a:rPr lang="en-US" sz="2000" dirty="0">
                <a:solidFill>
                  <a:srgbClr val="C00000"/>
                </a:solidFill>
              </a:rPr>
              <a:t>If one firm reduces output/capacity, there will be upward pricing pressure that will be only partially mitigated by rivals’ increased output.</a:t>
            </a:r>
          </a:p>
          <a:p>
            <a:r>
              <a:rPr lang="en-US" sz="2400" dirty="0"/>
              <a:t>Negotiation markets for intermediate goods </a:t>
            </a:r>
          </a:p>
          <a:p>
            <a:pPr lvl="1"/>
            <a:r>
              <a:rPr lang="en-US" sz="2000" dirty="0"/>
              <a:t>Firms’ products are generally differentiated in some ways (specification differences that appeal to some buyers but not others; ancillary services; speed of delivery; etc.)</a:t>
            </a:r>
          </a:p>
          <a:p>
            <a:pPr lvl="1"/>
            <a:r>
              <a:rPr lang="en-US" sz="2000" dirty="0"/>
              <a:t>Merger leads to highest </a:t>
            </a:r>
            <a:r>
              <a:rPr lang="en-US" sz="2000" dirty="0" err="1"/>
              <a:t>UPP</a:t>
            </a:r>
            <a:r>
              <a:rPr lang="en-US" sz="2000" dirty="0"/>
              <a:t> if merger involves firms that are the #1 and #1 and #2 choices for certain specific customers.  </a:t>
            </a:r>
          </a:p>
          <a:p>
            <a:pPr lvl="1"/>
            <a:r>
              <a:rPr lang="en-US" sz="2000" i="1" dirty="0"/>
              <a:t>(As noted earlier, the relevant market can be as a narrow as a single customer!)</a:t>
            </a:r>
          </a:p>
        </p:txBody>
      </p:sp>
      <p:sp>
        <p:nvSpPr>
          <p:cNvPr id="4" name="Slide Number Placeholder 3">
            <a:extLst>
              <a:ext uri="{FF2B5EF4-FFF2-40B4-BE49-F238E27FC236}">
                <a16:creationId xmlns:a16="http://schemas.microsoft.com/office/drawing/2014/main" id="{F55F7ED5-61E3-4C9F-A62F-F628CDE3BADB}"/>
              </a:ext>
            </a:extLst>
          </p:cNvPr>
          <p:cNvSpPr>
            <a:spLocks noGrp="1"/>
          </p:cNvSpPr>
          <p:nvPr>
            <p:ph type="sldNum" sz="quarter" idx="12"/>
          </p:nvPr>
        </p:nvSpPr>
        <p:spPr>
          <a:xfrm>
            <a:off x="8610600" y="6356949"/>
            <a:ext cx="2743200" cy="365125"/>
          </a:xfrm>
        </p:spPr>
        <p:txBody>
          <a:bodyPr/>
          <a:lstStyle/>
          <a:p>
            <a:fld id="{A3FA0A93-60EE-4E9D-852F-604094E61050}" type="slidenum">
              <a:rPr lang="en-US" smtClean="0"/>
              <a:t>45</a:t>
            </a:fld>
            <a:endParaRPr lang="en-US"/>
          </a:p>
        </p:txBody>
      </p:sp>
      <p:cxnSp>
        <p:nvCxnSpPr>
          <p:cNvPr id="5" name="Straight Arrow Connector 4">
            <a:extLst>
              <a:ext uri="{FF2B5EF4-FFF2-40B4-BE49-F238E27FC236}">
                <a16:creationId xmlns:a16="http://schemas.microsoft.com/office/drawing/2014/main" id="{C02C832C-88EB-459C-9BA4-0C403F11D2E5}"/>
              </a:ext>
            </a:extLst>
          </p:cNvPr>
          <p:cNvCxnSpPr>
            <a:cxnSpLocks/>
          </p:cNvCxnSpPr>
          <p:nvPr/>
        </p:nvCxnSpPr>
        <p:spPr>
          <a:xfrm flipH="1">
            <a:off x="7315200" y="4060582"/>
            <a:ext cx="733425" cy="16299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E16F8FF-B932-4622-AC11-C542A4FA056D}"/>
              </a:ext>
            </a:extLst>
          </p:cNvPr>
          <p:cNvSpPr txBox="1"/>
          <p:nvPr/>
        </p:nvSpPr>
        <p:spPr>
          <a:xfrm>
            <a:off x="8164169" y="3823464"/>
            <a:ext cx="2406200" cy="707886"/>
          </a:xfrm>
          <a:prstGeom prst="rect">
            <a:avLst/>
          </a:prstGeom>
          <a:noFill/>
          <a:ln w="38100">
            <a:solidFill>
              <a:srgbClr val="0070C0"/>
            </a:solidFill>
          </a:ln>
        </p:spPr>
        <p:txBody>
          <a:bodyPr wrap="square" rtlCol="0">
            <a:spAutoFit/>
          </a:bodyPr>
          <a:lstStyle/>
          <a:p>
            <a:r>
              <a:rPr lang="en-US" sz="2000" b="1" dirty="0">
                <a:solidFill>
                  <a:srgbClr val="0070C0"/>
                </a:solidFill>
              </a:rPr>
              <a:t>To be discussed below</a:t>
            </a:r>
          </a:p>
        </p:txBody>
      </p:sp>
      <p:cxnSp>
        <p:nvCxnSpPr>
          <p:cNvPr id="10" name="Straight Arrow Connector 9">
            <a:extLst>
              <a:ext uri="{FF2B5EF4-FFF2-40B4-BE49-F238E27FC236}">
                <a16:creationId xmlns:a16="http://schemas.microsoft.com/office/drawing/2014/main" id="{C1ED5E1F-0223-438C-A3E3-83CBBA21BF45}"/>
              </a:ext>
            </a:extLst>
          </p:cNvPr>
          <p:cNvCxnSpPr>
            <a:cxnSpLocks/>
          </p:cNvCxnSpPr>
          <p:nvPr/>
        </p:nvCxnSpPr>
        <p:spPr>
          <a:xfrm flipH="1">
            <a:off x="7315199" y="1027906"/>
            <a:ext cx="733425" cy="16299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3AD37D86-3885-4035-862F-724151D0EAFA}"/>
              </a:ext>
            </a:extLst>
          </p:cNvPr>
          <p:cNvSpPr txBox="1"/>
          <p:nvPr/>
        </p:nvSpPr>
        <p:spPr>
          <a:xfrm>
            <a:off x="8201024" y="618029"/>
            <a:ext cx="3152775" cy="1015663"/>
          </a:xfrm>
          <a:prstGeom prst="rect">
            <a:avLst/>
          </a:prstGeom>
          <a:noFill/>
          <a:ln w="38100">
            <a:solidFill>
              <a:srgbClr val="0070C0"/>
            </a:solidFill>
          </a:ln>
        </p:spPr>
        <p:txBody>
          <a:bodyPr wrap="square" rtlCol="0">
            <a:spAutoFit/>
          </a:bodyPr>
          <a:lstStyle/>
          <a:p>
            <a:r>
              <a:rPr lang="en-US" sz="2000" b="1" dirty="0">
                <a:solidFill>
                  <a:srgbClr val="0070C0"/>
                </a:solidFill>
              </a:rPr>
              <a:t>So far: We have developed the analysis with differentiated products</a:t>
            </a:r>
          </a:p>
        </p:txBody>
      </p:sp>
    </p:spTree>
    <p:extLst>
      <p:ext uri="{BB962C8B-B14F-4D97-AF65-F5344CB8AC3E}">
        <p14:creationId xmlns:p14="http://schemas.microsoft.com/office/powerpoint/2010/main" val="375171237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7C63C-EE3B-41BB-9436-5EEABE5B9A7F}"/>
              </a:ext>
            </a:extLst>
          </p:cNvPr>
          <p:cNvSpPr>
            <a:spLocks noGrp="1"/>
          </p:cNvSpPr>
          <p:nvPr>
            <p:ph type="title"/>
          </p:nvPr>
        </p:nvSpPr>
        <p:spPr/>
        <p:txBody>
          <a:bodyPr/>
          <a:lstStyle/>
          <a:p>
            <a:r>
              <a:rPr lang="en-US" dirty="0"/>
              <a:t>                Application to Bid &amp; Negotiation Markets</a:t>
            </a:r>
          </a:p>
        </p:txBody>
      </p:sp>
      <p:sp>
        <p:nvSpPr>
          <p:cNvPr id="3" name="Text Placeholder 2">
            <a:extLst>
              <a:ext uri="{FF2B5EF4-FFF2-40B4-BE49-F238E27FC236}">
                <a16:creationId xmlns:a16="http://schemas.microsoft.com/office/drawing/2014/main" id="{D4617995-C4B7-45A4-9A62-32754BF56BBC}"/>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8FD94140-D75C-4B3D-8BE2-F0946A395306}"/>
              </a:ext>
            </a:extLst>
          </p:cNvPr>
          <p:cNvSpPr>
            <a:spLocks noGrp="1"/>
          </p:cNvSpPr>
          <p:nvPr>
            <p:ph type="sldNum" sz="quarter" idx="12"/>
          </p:nvPr>
        </p:nvSpPr>
        <p:spPr/>
        <p:txBody>
          <a:bodyPr/>
          <a:lstStyle/>
          <a:p>
            <a:fld id="{A3FA0A93-60EE-4E9D-852F-604094E61050}" type="slidenum">
              <a:rPr lang="en-US" smtClean="0"/>
              <a:t>46</a:t>
            </a:fld>
            <a:endParaRPr lang="en-US"/>
          </a:p>
        </p:txBody>
      </p:sp>
    </p:spTree>
    <p:extLst>
      <p:ext uri="{BB962C8B-B14F-4D97-AF65-F5344CB8AC3E}">
        <p14:creationId xmlns:p14="http://schemas.microsoft.com/office/powerpoint/2010/main" val="283332685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C6F9D-E27E-4962-B617-5F094386F487}"/>
              </a:ext>
            </a:extLst>
          </p:cNvPr>
          <p:cNvSpPr>
            <a:spLocks noGrp="1"/>
          </p:cNvSpPr>
          <p:nvPr>
            <p:ph type="title"/>
          </p:nvPr>
        </p:nvSpPr>
        <p:spPr/>
        <p:txBody>
          <a:bodyPr/>
          <a:lstStyle/>
          <a:p>
            <a:r>
              <a:rPr lang="en-US" dirty="0"/>
              <a:t>Application to Bid and Negotiation Markets</a:t>
            </a:r>
          </a:p>
        </p:txBody>
      </p:sp>
      <p:sp>
        <p:nvSpPr>
          <p:cNvPr id="3" name="Content Placeholder 2">
            <a:extLst>
              <a:ext uri="{FF2B5EF4-FFF2-40B4-BE49-F238E27FC236}">
                <a16:creationId xmlns:a16="http://schemas.microsoft.com/office/drawing/2014/main" id="{7E54F1D4-7569-4ECA-88CD-BB9A4605692F}"/>
              </a:ext>
            </a:extLst>
          </p:cNvPr>
          <p:cNvSpPr>
            <a:spLocks noGrp="1"/>
          </p:cNvSpPr>
          <p:nvPr>
            <p:ph idx="1"/>
          </p:nvPr>
        </p:nvSpPr>
        <p:spPr>
          <a:xfrm>
            <a:off x="838200" y="1825624"/>
            <a:ext cx="6600825" cy="4895851"/>
          </a:xfrm>
        </p:spPr>
        <p:txBody>
          <a:bodyPr>
            <a:normAutofit fontScale="70000" lnSpcReduction="20000"/>
          </a:bodyPr>
          <a:lstStyle/>
          <a:p>
            <a:r>
              <a:rPr lang="en-US" dirty="0"/>
              <a:t>Many B2B intermediate goods sold at negotiated prices, not list prices set by the seller</a:t>
            </a:r>
          </a:p>
          <a:p>
            <a:pPr lvl="1"/>
            <a:r>
              <a:rPr lang="en-US" dirty="0"/>
              <a:t>It is common for sellers to respond to buyers’ RFP by bidding a price and other terms</a:t>
            </a:r>
          </a:p>
          <a:p>
            <a:pPr lvl="1"/>
            <a:r>
              <a:rPr lang="en-US" dirty="0"/>
              <a:t>Competing bids may then be subject to later rounds of negotiation, rather than being only one round</a:t>
            </a:r>
          </a:p>
          <a:p>
            <a:r>
              <a:rPr lang="en-US" dirty="0">
                <a:solidFill>
                  <a:srgbClr val="C00000"/>
                </a:solidFill>
              </a:rPr>
              <a:t>Unilateral effects concerns focus on situations where the merging firms are the two lowest bidders</a:t>
            </a:r>
            <a:r>
              <a:rPr lang="en-US" dirty="0"/>
              <a:t>… for example, </a:t>
            </a:r>
          </a:p>
          <a:p>
            <a:pPr lvl="1"/>
            <a:r>
              <a:rPr lang="en-US" dirty="0"/>
              <a:t>Merging firm-A bids $100; merging firm-B bids $110; non-merging firms bid $114, 120 and $125</a:t>
            </a:r>
          </a:p>
          <a:p>
            <a:pPr lvl="1"/>
            <a:r>
              <a:rPr lang="en-US" dirty="0">
                <a:solidFill>
                  <a:srgbClr val="C00000"/>
                </a:solidFill>
              </a:rPr>
              <a:t>In a Dutch Auction model, customer would purchase from firm-A but would have to pay a price just below the second-lowest bid of $110. </a:t>
            </a:r>
          </a:p>
          <a:p>
            <a:pPr lvl="1"/>
            <a:r>
              <a:rPr lang="en-US" dirty="0"/>
              <a:t>If firms-A and B merge, the merger would cause the buying price up to the next-lowest bid to $114. </a:t>
            </a:r>
          </a:p>
          <a:p>
            <a:r>
              <a:rPr lang="en-US" b="1" dirty="0">
                <a:solidFill>
                  <a:srgbClr val="C00000"/>
                </a:solidFill>
              </a:rPr>
              <a:t>Thus, substantial concerns arise to the extent that the merging firms </a:t>
            </a:r>
            <a:r>
              <a:rPr lang="en-US" b="1" i="1" dirty="0">
                <a:solidFill>
                  <a:srgbClr val="C00000"/>
                </a:solidFill>
              </a:rPr>
              <a:t>often </a:t>
            </a:r>
            <a:r>
              <a:rPr lang="en-US" b="1" dirty="0">
                <a:solidFill>
                  <a:srgbClr val="C00000"/>
                </a:solidFill>
              </a:rPr>
              <a:t>are the two lowest bidders for many buyers</a:t>
            </a:r>
          </a:p>
          <a:p>
            <a:r>
              <a:rPr lang="en-US" dirty="0"/>
              <a:t>Evidence focuses on determining how often this occurs</a:t>
            </a:r>
          </a:p>
          <a:p>
            <a:pPr lvl="1"/>
            <a:endParaRPr lang="en-US" dirty="0"/>
          </a:p>
          <a:p>
            <a:endParaRPr lang="en-US" dirty="0"/>
          </a:p>
        </p:txBody>
      </p:sp>
      <p:sp>
        <p:nvSpPr>
          <p:cNvPr id="4" name="Slide Number Placeholder 3">
            <a:extLst>
              <a:ext uri="{FF2B5EF4-FFF2-40B4-BE49-F238E27FC236}">
                <a16:creationId xmlns:a16="http://schemas.microsoft.com/office/drawing/2014/main" id="{6207169E-F5CE-48B7-BA19-9A18C0C2A8DB}"/>
              </a:ext>
            </a:extLst>
          </p:cNvPr>
          <p:cNvSpPr>
            <a:spLocks noGrp="1"/>
          </p:cNvSpPr>
          <p:nvPr>
            <p:ph type="sldNum" sz="quarter" idx="12"/>
          </p:nvPr>
        </p:nvSpPr>
        <p:spPr/>
        <p:txBody>
          <a:bodyPr/>
          <a:lstStyle/>
          <a:p>
            <a:fld id="{A3FA0A93-60EE-4E9D-852F-604094E61050}" type="slidenum">
              <a:rPr lang="en-US" smtClean="0"/>
              <a:t>47</a:t>
            </a:fld>
            <a:endParaRPr lang="en-US"/>
          </a:p>
        </p:txBody>
      </p:sp>
      <p:sp>
        <p:nvSpPr>
          <p:cNvPr id="5" name="TextBox 4">
            <a:extLst>
              <a:ext uri="{FF2B5EF4-FFF2-40B4-BE49-F238E27FC236}">
                <a16:creationId xmlns:a16="http://schemas.microsoft.com/office/drawing/2014/main" id="{2D7FEE74-385B-4AE0-9F73-A273E5E32941}"/>
              </a:ext>
            </a:extLst>
          </p:cNvPr>
          <p:cNvSpPr txBox="1"/>
          <p:nvPr/>
        </p:nvSpPr>
        <p:spPr>
          <a:xfrm>
            <a:off x="7994422" y="2038359"/>
            <a:ext cx="3826790" cy="3693319"/>
          </a:xfrm>
          <a:prstGeom prst="rect">
            <a:avLst/>
          </a:prstGeom>
          <a:noFill/>
          <a:ln w="38100">
            <a:solidFill>
              <a:srgbClr val="0070C0"/>
            </a:solidFill>
          </a:ln>
        </p:spPr>
        <p:txBody>
          <a:bodyPr wrap="square" rtlCol="0">
            <a:spAutoFit/>
          </a:bodyPr>
          <a:lstStyle/>
          <a:p>
            <a:r>
              <a:rPr lang="en-US" b="1" i="1" dirty="0">
                <a:solidFill>
                  <a:srgbClr val="0070C0"/>
                </a:solidFill>
              </a:rPr>
              <a:t>Technical note on Dutch Auctions. </a:t>
            </a:r>
          </a:p>
          <a:p>
            <a:endParaRPr lang="en-US" b="1" i="1" dirty="0">
              <a:solidFill>
                <a:srgbClr val="0070C0"/>
              </a:solidFill>
            </a:endParaRPr>
          </a:p>
          <a:p>
            <a:r>
              <a:rPr lang="en-US" b="1" i="1" dirty="0">
                <a:solidFill>
                  <a:srgbClr val="0070C0"/>
                </a:solidFill>
              </a:rPr>
              <a:t>The bidders keep offering lower prices until no one bids anymore. At that point, the low bidder wins but receives the second-lowest bid, </a:t>
            </a:r>
            <a:r>
              <a:rPr lang="en-US" sz="1600" b="1" i="1" dirty="0">
                <a:solidFill>
                  <a:srgbClr val="0070C0"/>
                </a:solidFill>
              </a:rPr>
              <a:t>not</a:t>
            </a:r>
            <a:r>
              <a:rPr lang="en-US" b="1" i="1" dirty="0">
                <a:solidFill>
                  <a:srgbClr val="0070C0"/>
                </a:solidFill>
              </a:rPr>
              <a:t> what it bid.  </a:t>
            </a:r>
          </a:p>
          <a:p>
            <a:endParaRPr lang="en-US" b="1" i="1" dirty="0">
              <a:solidFill>
                <a:srgbClr val="0070C0"/>
              </a:solidFill>
            </a:endParaRPr>
          </a:p>
          <a:p>
            <a:r>
              <a:rPr lang="en-US" b="1" i="1" dirty="0">
                <a:solidFill>
                  <a:srgbClr val="0070C0"/>
                </a:solidFill>
              </a:rPr>
              <a:t>With this auction, each firm has the incentive to continue to bid even down to (almost) its cost. The winner will receive a price equal to that last bid, which will equal just a bit above the cost of the second lowest cost bidder</a:t>
            </a:r>
          </a:p>
        </p:txBody>
      </p:sp>
      <p:cxnSp>
        <p:nvCxnSpPr>
          <p:cNvPr id="6" name="Straight Arrow Connector 5">
            <a:extLst>
              <a:ext uri="{FF2B5EF4-FFF2-40B4-BE49-F238E27FC236}">
                <a16:creationId xmlns:a16="http://schemas.microsoft.com/office/drawing/2014/main" id="{764DD475-6605-4B14-A20A-FE3EFD29636D}"/>
              </a:ext>
            </a:extLst>
          </p:cNvPr>
          <p:cNvCxnSpPr>
            <a:cxnSpLocks/>
          </p:cNvCxnSpPr>
          <p:nvPr/>
        </p:nvCxnSpPr>
        <p:spPr>
          <a:xfrm flipH="1">
            <a:off x="6884934" y="3505587"/>
            <a:ext cx="759919" cy="517931"/>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761758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4BC8F-879A-4F14-97EC-8D6ED4B252A8}"/>
              </a:ext>
            </a:extLst>
          </p:cNvPr>
          <p:cNvSpPr>
            <a:spLocks noGrp="1"/>
          </p:cNvSpPr>
          <p:nvPr>
            <p:ph type="title"/>
          </p:nvPr>
        </p:nvSpPr>
        <p:spPr/>
        <p:txBody>
          <a:bodyPr/>
          <a:lstStyle/>
          <a:p>
            <a:r>
              <a:rPr lang="en-US" dirty="0"/>
              <a:t>Diversion Ratio Evidence in Bid/Negotiation  Markets</a:t>
            </a:r>
          </a:p>
        </p:txBody>
      </p:sp>
      <p:sp>
        <p:nvSpPr>
          <p:cNvPr id="3" name="Content Placeholder 2">
            <a:extLst>
              <a:ext uri="{FF2B5EF4-FFF2-40B4-BE49-F238E27FC236}">
                <a16:creationId xmlns:a16="http://schemas.microsoft.com/office/drawing/2014/main" id="{329EFEBB-3354-4534-AF74-4D7BDD0E6053}"/>
              </a:ext>
            </a:extLst>
          </p:cNvPr>
          <p:cNvSpPr>
            <a:spLocks noGrp="1"/>
          </p:cNvSpPr>
          <p:nvPr>
            <p:ph idx="1"/>
          </p:nvPr>
        </p:nvSpPr>
        <p:spPr>
          <a:xfrm>
            <a:off x="374813" y="1731685"/>
            <a:ext cx="11191876" cy="4351338"/>
          </a:xfrm>
        </p:spPr>
        <p:txBody>
          <a:bodyPr>
            <a:normAutofit lnSpcReduction="10000"/>
          </a:bodyPr>
          <a:lstStyle/>
          <a:p>
            <a:r>
              <a:rPr lang="en-US" sz="2400" dirty="0">
                <a:solidFill>
                  <a:srgbClr val="C00000"/>
                </a:solidFill>
              </a:rPr>
              <a:t>An estimate of the “diversion ratio” will involve the fraction of the time that the merging firms are the two lowest bidders</a:t>
            </a:r>
          </a:p>
          <a:p>
            <a:r>
              <a:rPr lang="en-US" sz="2400" dirty="0"/>
              <a:t>Potential Evidence</a:t>
            </a:r>
          </a:p>
          <a:p>
            <a:pPr lvl="1"/>
            <a:r>
              <a:rPr lang="en-US" sz="2000" dirty="0"/>
              <a:t>Firms’ “Win/Loss” data can be used to gauge how often the two merging firms were the two best bidders</a:t>
            </a:r>
          </a:p>
          <a:p>
            <a:pPr lvl="1"/>
            <a:r>
              <a:rPr lang="en-US" sz="2000" dirty="0"/>
              <a:t>Agencies might use CIDs to customers or competitors to determine and evaluate bids made by the various firms</a:t>
            </a:r>
          </a:p>
          <a:p>
            <a:r>
              <a:rPr lang="en-US" sz="2400" dirty="0"/>
              <a:t>Absent win/loss data, market shares might be used to construct a rough proxy of the diversion ratio based on the assumption of “proportional diversion”</a:t>
            </a:r>
          </a:p>
          <a:p>
            <a:pPr lvl="1"/>
            <a:r>
              <a:rPr lang="en-US" sz="2000" dirty="0"/>
              <a:t>Suppose market shares for firms (A,B,C) are (20%, 40%, 40%)</a:t>
            </a:r>
          </a:p>
          <a:p>
            <a:pPr lvl="1"/>
            <a:r>
              <a:rPr lang="en-US" sz="2000" dirty="0"/>
              <a:t>Then one might estimate that B and C each would be the next-lowest bidder (next-best substitute) when A wins the bidding about 50%  of the time each</a:t>
            </a:r>
            <a:endParaRPr lang="en-US" sz="2000" b="1" dirty="0">
              <a:solidFill>
                <a:srgbClr val="C00000"/>
              </a:solidFill>
            </a:endParaRPr>
          </a:p>
          <a:p>
            <a:pPr lvl="1"/>
            <a:r>
              <a:rPr lang="en-US" sz="2000" dirty="0"/>
              <a:t>And, A was the next-best substitute for B about one-third of the time in that C wins twice as often as A.  (And C would be like the next-best two-thirds of the time)</a:t>
            </a:r>
            <a:endParaRPr lang="en-US" sz="2000" b="1" dirty="0">
              <a:solidFill>
                <a:srgbClr val="C00000"/>
              </a:solidFill>
            </a:endParaRPr>
          </a:p>
        </p:txBody>
      </p:sp>
      <p:sp>
        <p:nvSpPr>
          <p:cNvPr id="4" name="Slide Number Placeholder 3">
            <a:extLst>
              <a:ext uri="{FF2B5EF4-FFF2-40B4-BE49-F238E27FC236}">
                <a16:creationId xmlns:a16="http://schemas.microsoft.com/office/drawing/2014/main" id="{C4D410BB-A3E4-490C-BD34-7242F7433925}"/>
              </a:ext>
            </a:extLst>
          </p:cNvPr>
          <p:cNvSpPr>
            <a:spLocks noGrp="1"/>
          </p:cNvSpPr>
          <p:nvPr>
            <p:ph type="sldNum" sz="quarter" idx="12"/>
          </p:nvPr>
        </p:nvSpPr>
        <p:spPr/>
        <p:txBody>
          <a:bodyPr/>
          <a:lstStyle/>
          <a:p>
            <a:fld id="{A3FA0A93-60EE-4E9D-852F-604094E61050}" type="slidenum">
              <a:rPr lang="en-US" smtClean="0"/>
              <a:t>48</a:t>
            </a:fld>
            <a:endParaRPr lang="en-US"/>
          </a:p>
        </p:txBody>
      </p:sp>
    </p:spTree>
    <p:extLst>
      <p:ext uri="{BB962C8B-B14F-4D97-AF65-F5344CB8AC3E}">
        <p14:creationId xmlns:p14="http://schemas.microsoft.com/office/powerpoint/2010/main" val="27964517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1C34C40-AD82-49C2-A2FC-E711DF6D5C9C}"/>
              </a:ext>
            </a:extLst>
          </p:cNvPr>
          <p:cNvSpPr>
            <a:spLocks noGrp="1"/>
          </p:cNvSpPr>
          <p:nvPr>
            <p:ph type="title"/>
          </p:nvPr>
        </p:nvSpPr>
        <p:spPr>
          <a:xfrm>
            <a:off x="686586" y="-73607"/>
            <a:ext cx="10515600" cy="1325563"/>
          </a:xfrm>
        </p:spPr>
        <p:txBody>
          <a:bodyPr/>
          <a:lstStyle/>
          <a:p>
            <a:r>
              <a:rPr lang="en-US" dirty="0"/>
              <a:t>Summary: Unilateral Effects Checklist </a:t>
            </a:r>
          </a:p>
        </p:txBody>
      </p:sp>
      <p:sp>
        <p:nvSpPr>
          <p:cNvPr id="6" name="Content Placeholder 5">
            <a:extLst>
              <a:ext uri="{FF2B5EF4-FFF2-40B4-BE49-F238E27FC236}">
                <a16:creationId xmlns:a16="http://schemas.microsoft.com/office/drawing/2014/main" id="{204B87E6-7290-412C-A57C-2485B3648C22}"/>
              </a:ext>
            </a:extLst>
          </p:cNvPr>
          <p:cNvSpPr>
            <a:spLocks noGrp="1"/>
          </p:cNvSpPr>
          <p:nvPr>
            <p:ph sz="half" idx="1"/>
          </p:nvPr>
        </p:nvSpPr>
        <p:spPr>
          <a:xfrm>
            <a:off x="762786" y="1171175"/>
            <a:ext cx="4582212" cy="5225624"/>
          </a:xfrm>
          <a:ln w="28575">
            <a:solidFill>
              <a:schemeClr val="tx1"/>
            </a:solidFill>
          </a:ln>
        </p:spPr>
        <p:txBody>
          <a:bodyPr>
            <a:noAutofit/>
          </a:bodyPr>
          <a:lstStyle/>
          <a:p>
            <a:pPr marL="0" lvl="0" indent="0">
              <a:spcBef>
                <a:spcPts val="0"/>
              </a:spcBef>
              <a:buNone/>
            </a:pPr>
            <a:r>
              <a:rPr lang="en-US" sz="1600" u="sng" dirty="0">
                <a:solidFill>
                  <a:srgbClr val="C00000"/>
                </a:solidFill>
              </a:rPr>
              <a:t>Evidence of Closeness of Substitution (Diversion Ratios  (DRs</a:t>
            </a:r>
            <a:r>
              <a:rPr lang="en-US" sz="1600" dirty="0">
                <a:solidFill>
                  <a:srgbClr val="C00000"/>
                </a:solidFill>
              </a:rPr>
              <a:t>) </a:t>
            </a:r>
          </a:p>
          <a:p>
            <a:pPr lvl="0">
              <a:spcBef>
                <a:spcPts val="0"/>
              </a:spcBef>
            </a:pPr>
            <a:r>
              <a:rPr lang="en-US" sz="1600" dirty="0"/>
              <a:t>Evidence of customer preferences </a:t>
            </a:r>
          </a:p>
          <a:p>
            <a:pPr lvl="1">
              <a:spcBef>
                <a:spcPts val="0"/>
              </a:spcBef>
            </a:pPr>
            <a:r>
              <a:rPr lang="en-US" sz="1600" dirty="0"/>
              <a:t>Product attributes (functional similarities and differences)</a:t>
            </a:r>
          </a:p>
          <a:p>
            <a:pPr lvl="1">
              <a:spcBef>
                <a:spcPts val="0"/>
              </a:spcBef>
            </a:pPr>
            <a:r>
              <a:rPr lang="en-US" sz="1600" dirty="0"/>
              <a:t>Consumer preference surveys</a:t>
            </a:r>
          </a:p>
          <a:p>
            <a:pPr lvl="1">
              <a:spcBef>
                <a:spcPts val="0"/>
              </a:spcBef>
            </a:pPr>
            <a:r>
              <a:rPr lang="en-US" sz="1600" dirty="0"/>
              <a:t>Customer RFPs</a:t>
            </a:r>
            <a:br>
              <a:rPr lang="en-US" sz="1600" dirty="0"/>
            </a:br>
            <a:endParaRPr lang="en-US" sz="1600" dirty="0"/>
          </a:p>
          <a:p>
            <a:pPr lvl="0">
              <a:spcBef>
                <a:spcPts val="0"/>
              </a:spcBef>
            </a:pPr>
            <a:r>
              <a:rPr lang="en-US" sz="1600" dirty="0"/>
              <a:t>Evidence of switching behavior (HMG §6.1)</a:t>
            </a:r>
          </a:p>
          <a:p>
            <a:pPr lvl="1">
              <a:spcBef>
                <a:spcPts val="0"/>
              </a:spcBef>
            </a:pPr>
            <a:r>
              <a:rPr lang="en-US" sz="1600" dirty="0"/>
              <a:t>Consumer historical switching patterns </a:t>
            </a:r>
            <a:r>
              <a:rPr lang="en-US" sz="1600" i="1" dirty="0"/>
              <a:t>(best if in response to OSS </a:t>
            </a:r>
            <a:r>
              <a:rPr lang="en-US" sz="1600" dirty="0"/>
              <a:t>reports (including bidding situations)</a:t>
            </a:r>
          </a:p>
          <a:p>
            <a:pPr lvl="1">
              <a:spcBef>
                <a:spcPts val="0"/>
              </a:spcBef>
            </a:pPr>
            <a:r>
              <a:rPr lang="en-US" sz="1600" dirty="0"/>
              <a:t>Econometric estimates of DRs/demand own-price and cross-price elasticities (e.g., econometric analysis based on scanner data)</a:t>
            </a:r>
          </a:p>
          <a:p>
            <a:pPr lvl="1">
              <a:spcBef>
                <a:spcPts val="0"/>
              </a:spcBef>
            </a:pPr>
            <a:r>
              <a:rPr lang="en-US" sz="1600" dirty="0"/>
              <a:t>Natural experiments (e.g., impact of brand entry or exit on brand sales) (HMG §2.14)</a:t>
            </a:r>
          </a:p>
          <a:p>
            <a:pPr lvl="2">
              <a:spcBef>
                <a:spcPts val="0"/>
              </a:spcBef>
            </a:pPr>
            <a:r>
              <a:rPr lang="en-US" sz="1600" i="1" dirty="0"/>
              <a:t>Internal documents</a:t>
            </a:r>
          </a:p>
          <a:p>
            <a:pPr lvl="2">
              <a:spcBef>
                <a:spcPts val="0"/>
              </a:spcBef>
            </a:pPr>
            <a:r>
              <a:rPr lang="en-US" sz="1600" i="1" dirty="0"/>
              <a:t>Econometric estimates of cross-elasticity and own-elasticity to estimate DR</a:t>
            </a:r>
          </a:p>
          <a:p>
            <a:pPr lvl="2">
              <a:spcBef>
                <a:spcPts val="0"/>
              </a:spcBef>
            </a:pPr>
            <a:endParaRPr lang="en-US" sz="1600" dirty="0"/>
          </a:p>
        </p:txBody>
      </p:sp>
      <p:sp>
        <p:nvSpPr>
          <p:cNvPr id="7" name="Content Placeholder 6">
            <a:extLst>
              <a:ext uri="{FF2B5EF4-FFF2-40B4-BE49-F238E27FC236}">
                <a16:creationId xmlns:a16="http://schemas.microsoft.com/office/drawing/2014/main" id="{EF5DA7E8-C2D9-4C6B-8ED7-542674640DEA}"/>
              </a:ext>
            </a:extLst>
          </p:cNvPr>
          <p:cNvSpPr>
            <a:spLocks noGrp="1"/>
          </p:cNvSpPr>
          <p:nvPr>
            <p:ph sz="half" idx="2"/>
          </p:nvPr>
        </p:nvSpPr>
        <p:spPr>
          <a:xfrm>
            <a:off x="5882326" y="1137055"/>
            <a:ext cx="5396060" cy="5293863"/>
          </a:xfrm>
          <a:ln w="28575">
            <a:solidFill>
              <a:schemeClr val="tx1"/>
            </a:solidFill>
          </a:ln>
        </p:spPr>
        <p:txBody>
          <a:bodyPr>
            <a:normAutofit/>
          </a:bodyPr>
          <a:lstStyle/>
          <a:p>
            <a:pPr marL="0" lvl="0" indent="0">
              <a:spcBef>
                <a:spcPts val="0"/>
              </a:spcBef>
              <a:buNone/>
            </a:pPr>
            <a:r>
              <a:rPr lang="en-US" sz="1600" u="sng" dirty="0">
                <a:solidFill>
                  <a:srgbClr val="C00000"/>
                </a:solidFill>
              </a:rPr>
              <a:t>Other evidence of Direct Competition </a:t>
            </a:r>
          </a:p>
          <a:p>
            <a:pPr lvl="0">
              <a:spcBef>
                <a:spcPts val="0"/>
              </a:spcBef>
            </a:pPr>
            <a:r>
              <a:rPr lang="en-US" sz="1600" dirty="0"/>
              <a:t>Natural experiments (e.g., Staples-type studies of geographic price differences; entry/exit effects on prices)</a:t>
            </a:r>
          </a:p>
          <a:p>
            <a:pPr lvl="0">
              <a:spcBef>
                <a:spcPts val="0"/>
              </a:spcBef>
            </a:pPr>
            <a:r>
              <a:rPr lang="en-US" sz="1600" dirty="0"/>
              <a:t>Competitor analysis (Strategic plans; SWOT analysis)</a:t>
            </a:r>
          </a:p>
          <a:p>
            <a:pPr lvl="0">
              <a:spcBef>
                <a:spcPts val="0"/>
              </a:spcBef>
            </a:pPr>
            <a:r>
              <a:rPr lang="en-US" sz="1600" dirty="0"/>
              <a:t>Competitive monitoring </a:t>
            </a:r>
          </a:p>
          <a:p>
            <a:pPr lvl="0">
              <a:spcBef>
                <a:spcPts val="0"/>
              </a:spcBef>
            </a:pPr>
            <a:r>
              <a:rPr lang="en-US" sz="1600" dirty="0"/>
              <a:t>Pre-merger competitive interaction (responses in pricing, advertising, and quality </a:t>
            </a:r>
          </a:p>
          <a:p>
            <a:pPr lvl="0">
              <a:spcBef>
                <a:spcPts val="0"/>
              </a:spcBef>
            </a:pPr>
            <a:r>
              <a:rPr lang="en-US" sz="1600" dirty="0"/>
              <a:t>3</a:t>
            </a:r>
            <a:r>
              <a:rPr lang="en-US" sz="1600" baseline="30000" dirty="0"/>
              <a:t>rd</a:t>
            </a:r>
            <a:r>
              <a:rPr lang="en-US" sz="1600" dirty="0"/>
              <a:t> party industry analyses of the industry (e.g., trade press; analyst reports; industry consultant reports)</a:t>
            </a:r>
          </a:p>
          <a:p>
            <a:pPr marL="0" lvl="0" indent="0">
              <a:buNone/>
            </a:pPr>
            <a:r>
              <a:rPr lang="en-US" sz="1600" u="sng" dirty="0">
                <a:solidFill>
                  <a:srgbClr val="C00000"/>
                </a:solidFill>
              </a:rPr>
              <a:t>Evidence of Merger Impact on Unilateral Incentives </a:t>
            </a:r>
          </a:p>
          <a:p>
            <a:r>
              <a:rPr lang="en-US" sz="1600" dirty="0"/>
              <a:t>Merger plans (e.g., pricing; brand rationalization/elimination/repositioning; entry/exit; innovation)</a:t>
            </a:r>
          </a:p>
          <a:p>
            <a:r>
              <a:rPr lang="en-US" sz="1600" dirty="0"/>
              <a:t>GUPPI score</a:t>
            </a:r>
            <a:endParaRPr lang="en-US" sz="2400" dirty="0"/>
          </a:p>
          <a:p>
            <a:pPr lvl="0"/>
            <a:r>
              <a:rPr lang="en-US" sz="1600" dirty="0"/>
              <a:t>Natural experiments (e.g., price effects of entries or exits, previous mergers; Staples-type studies)</a:t>
            </a:r>
          </a:p>
          <a:p>
            <a:pPr marL="0" lvl="0" indent="0">
              <a:buNone/>
            </a:pPr>
            <a:r>
              <a:rPr lang="en-US" sz="1600" u="sng" dirty="0">
                <a:solidFill>
                  <a:srgbClr val="C00000"/>
                </a:solidFill>
              </a:rPr>
              <a:t>Evidence of Entry and Repositioning (Topic 14)</a:t>
            </a:r>
            <a:endParaRPr lang="en-US" sz="2400" u="sng" dirty="0">
              <a:solidFill>
                <a:srgbClr val="C00000"/>
              </a:solidFill>
            </a:endParaRPr>
          </a:p>
        </p:txBody>
      </p:sp>
      <p:sp>
        <p:nvSpPr>
          <p:cNvPr id="4" name="Slide Number Placeholder 3">
            <a:extLst>
              <a:ext uri="{FF2B5EF4-FFF2-40B4-BE49-F238E27FC236}">
                <a16:creationId xmlns:a16="http://schemas.microsoft.com/office/drawing/2014/main" id="{D1C9979C-E351-47C9-8628-69057D0C6022}"/>
              </a:ext>
            </a:extLst>
          </p:cNvPr>
          <p:cNvSpPr>
            <a:spLocks noGrp="1"/>
          </p:cNvSpPr>
          <p:nvPr>
            <p:ph type="sldNum" sz="quarter" idx="12"/>
          </p:nvPr>
        </p:nvSpPr>
        <p:spPr/>
        <p:txBody>
          <a:bodyPr/>
          <a:lstStyle/>
          <a:p>
            <a:fld id="{A3FA0A93-60EE-4E9D-852F-604094E61050}" type="slidenum">
              <a:rPr lang="en-US" smtClean="0"/>
              <a:t>49</a:t>
            </a:fld>
            <a:endParaRPr lang="en-US"/>
          </a:p>
        </p:txBody>
      </p:sp>
    </p:spTree>
    <p:extLst>
      <p:ext uri="{BB962C8B-B14F-4D97-AF65-F5344CB8AC3E}">
        <p14:creationId xmlns:p14="http://schemas.microsoft.com/office/powerpoint/2010/main" val="7736951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75534-97CC-47E9-A666-7A710F25271B}"/>
              </a:ext>
            </a:extLst>
          </p:cNvPr>
          <p:cNvSpPr>
            <a:spLocks noGrp="1"/>
          </p:cNvSpPr>
          <p:nvPr>
            <p:ph type="title"/>
          </p:nvPr>
        </p:nvSpPr>
        <p:spPr/>
        <p:txBody>
          <a:bodyPr/>
          <a:lstStyle/>
          <a:p>
            <a:r>
              <a:rPr lang="en-US" dirty="0"/>
              <a:t>Unilateral Effects: Introduction</a:t>
            </a:r>
          </a:p>
        </p:txBody>
      </p:sp>
      <p:sp>
        <p:nvSpPr>
          <p:cNvPr id="3" name="Content Placeholder 2">
            <a:extLst>
              <a:ext uri="{FF2B5EF4-FFF2-40B4-BE49-F238E27FC236}">
                <a16:creationId xmlns:a16="http://schemas.microsoft.com/office/drawing/2014/main" id="{368138C7-5D6C-47FD-9052-085DCA380166}"/>
              </a:ext>
            </a:extLst>
          </p:cNvPr>
          <p:cNvSpPr>
            <a:spLocks noGrp="1"/>
          </p:cNvSpPr>
          <p:nvPr>
            <p:ph idx="1"/>
          </p:nvPr>
        </p:nvSpPr>
        <p:spPr>
          <a:xfrm>
            <a:off x="838200" y="1571100"/>
            <a:ext cx="10515600" cy="4785249"/>
          </a:xfrm>
        </p:spPr>
        <p:txBody>
          <a:bodyPr>
            <a:normAutofit/>
          </a:bodyPr>
          <a:lstStyle/>
          <a:p>
            <a:pPr marL="182880" indent="-274320">
              <a:lnSpc>
                <a:spcPct val="120000"/>
              </a:lnSpc>
              <a:spcBef>
                <a:spcPts val="0"/>
              </a:spcBef>
              <a:spcAft>
                <a:spcPts val="600"/>
              </a:spcAft>
              <a:defRPr/>
            </a:pPr>
            <a:r>
              <a:rPr lang="en-US" sz="2400" dirty="0">
                <a:solidFill>
                  <a:srgbClr val="C00000"/>
                </a:solidFill>
              </a:rPr>
              <a:t>Elimination of head-to-head competition between the merging firms</a:t>
            </a:r>
            <a:r>
              <a:rPr lang="en-US" sz="2600" dirty="0"/>
              <a:t>.</a:t>
            </a:r>
          </a:p>
          <a:p>
            <a:pPr>
              <a:lnSpc>
                <a:spcPct val="100000"/>
              </a:lnSpc>
              <a:spcBef>
                <a:spcPts val="0"/>
              </a:spcBef>
              <a:spcAft>
                <a:spcPts val="600"/>
              </a:spcAft>
              <a:defRPr/>
            </a:pPr>
            <a:r>
              <a:rPr lang="en-US" sz="2000" dirty="0"/>
              <a:t>Elimination of competition incentivizes price increases </a:t>
            </a:r>
          </a:p>
          <a:p>
            <a:pPr>
              <a:lnSpc>
                <a:spcPct val="100000"/>
              </a:lnSpc>
              <a:spcBef>
                <a:spcPts val="0"/>
              </a:spcBef>
              <a:spcAft>
                <a:spcPts val="600"/>
              </a:spcAft>
              <a:defRPr/>
            </a:pPr>
            <a:r>
              <a:rPr lang="en-US" sz="2100" b="1" dirty="0"/>
              <a:t>Very simple and ubiquitous: </a:t>
            </a:r>
            <a:r>
              <a:rPr lang="en-US" sz="2000" dirty="0">
                <a:highlight>
                  <a:srgbClr val="FFFF00"/>
                </a:highlight>
              </a:rPr>
              <a:t>Analogous to </a:t>
            </a:r>
            <a:r>
              <a:rPr lang="en-US" sz="2000" b="1" i="1" dirty="0">
                <a:solidFill>
                  <a:srgbClr val="C00000"/>
                </a:solidFill>
                <a:highlight>
                  <a:srgbClr val="FFFF00"/>
                </a:highlight>
              </a:rPr>
              <a:t>merger to monopoly</a:t>
            </a:r>
            <a:r>
              <a:rPr lang="en-US" sz="2000" dirty="0">
                <a:highlight>
                  <a:srgbClr val="FFFF00"/>
                </a:highlight>
              </a:rPr>
              <a:t>– but no monopoly required – because the focus is </a:t>
            </a:r>
            <a:r>
              <a:rPr lang="en-US" sz="2000" b="1" i="1" dirty="0">
                <a:solidFill>
                  <a:srgbClr val="C00000"/>
                </a:solidFill>
                <a:highlight>
                  <a:srgbClr val="FFFF00"/>
                </a:highlight>
              </a:rPr>
              <a:t>elimination of head-to-head competition </a:t>
            </a:r>
            <a:r>
              <a:rPr lang="en-US" sz="2000" dirty="0">
                <a:highlight>
                  <a:srgbClr val="FFFF00"/>
                </a:highlight>
              </a:rPr>
              <a:t>between the merging firms </a:t>
            </a:r>
            <a:endParaRPr lang="en-US" sz="1800" dirty="0">
              <a:highlight>
                <a:srgbClr val="FFFF00"/>
              </a:highlight>
            </a:endParaRPr>
          </a:p>
          <a:p>
            <a:pPr>
              <a:lnSpc>
                <a:spcPct val="100000"/>
              </a:lnSpc>
              <a:spcBef>
                <a:spcPts val="0"/>
              </a:spcBef>
              <a:spcAft>
                <a:spcPts val="600"/>
              </a:spcAft>
              <a:defRPr/>
            </a:pPr>
            <a:r>
              <a:rPr lang="en-US" sz="2200" b="1" dirty="0">
                <a:highlight>
                  <a:srgbClr val="FFFF00"/>
                </a:highlight>
              </a:rPr>
              <a:t>Analysis of unilateral effects</a:t>
            </a:r>
            <a:r>
              <a:rPr lang="en-US" sz="2200" b="1" i="1" dirty="0">
                <a:highlight>
                  <a:srgbClr val="00FF00"/>
                </a:highlight>
              </a:rPr>
              <a:t> analytically </a:t>
            </a:r>
            <a:r>
              <a:rPr lang="en-US" sz="2200" b="1" dirty="0">
                <a:highlight>
                  <a:srgbClr val="FFFF00"/>
                </a:highlight>
              </a:rPr>
              <a:t>does not rely a market to be defined</a:t>
            </a:r>
            <a:r>
              <a:rPr lang="en-US" sz="2200" dirty="0"/>
              <a:t>: </a:t>
            </a:r>
          </a:p>
          <a:p>
            <a:pPr lvl="1">
              <a:lnSpc>
                <a:spcPct val="100000"/>
              </a:lnSpc>
              <a:spcBef>
                <a:spcPts val="0"/>
              </a:spcBef>
              <a:spcAft>
                <a:spcPts val="600"/>
              </a:spcAft>
              <a:defRPr/>
            </a:pPr>
            <a:r>
              <a:rPr lang="en-US" sz="1800" dirty="0"/>
              <a:t>However, unilateral effects requires similar analysis of substitution </a:t>
            </a:r>
          </a:p>
          <a:p>
            <a:pPr lvl="1">
              <a:lnSpc>
                <a:spcPct val="100000"/>
              </a:lnSpc>
              <a:spcBef>
                <a:spcPts val="0"/>
              </a:spcBef>
              <a:spcAft>
                <a:spcPts val="600"/>
              </a:spcAft>
              <a:defRPr/>
            </a:pPr>
            <a:r>
              <a:rPr lang="en-US" sz="1800" dirty="0">
                <a:solidFill>
                  <a:srgbClr val="C00000"/>
                </a:solidFill>
              </a:rPr>
              <a:t>If unilateral effects are high, then the 2 merging firms would by themselves comprise a separate market</a:t>
            </a:r>
          </a:p>
          <a:p>
            <a:pPr>
              <a:lnSpc>
                <a:spcPct val="100000"/>
              </a:lnSpc>
              <a:spcBef>
                <a:spcPts val="0"/>
              </a:spcBef>
              <a:spcAft>
                <a:spcPts val="600"/>
              </a:spcAft>
              <a:defRPr/>
            </a:pPr>
            <a:r>
              <a:rPr lang="en-US" sz="2200" dirty="0"/>
              <a:t>But this raises some questions </a:t>
            </a:r>
            <a:r>
              <a:rPr lang="en-US" sz="2200" i="1" dirty="0"/>
              <a:t>(to be addressed)</a:t>
            </a:r>
            <a:r>
              <a:rPr lang="en-US" sz="2200" dirty="0"/>
              <a:t>:</a:t>
            </a:r>
          </a:p>
          <a:p>
            <a:pPr lvl="1">
              <a:lnSpc>
                <a:spcPct val="100000"/>
              </a:lnSpc>
              <a:spcBef>
                <a:spcPts val="0"/>
              </a:spcBef>
              <a:spcAft>
                <a:spcPts val="600"/>
              </a:spcAft>
              <a:defRPr/>
            </a:pPr>
            <a:r>
              <a:rPr lang="en-US" sz="1800" dirty="0"/>
              <a:t>Why does Section 7 require a market definition for unilateral effects concerns? </a:t>
            </a:r>
          </a:p>
          <a:p>
            <a:pPr lvl="1">
              <a:lnSpc>
                <a:spcPct val="100000"/>
              </a:lnSpc>
              <a:spcBef>
                <a:spcPts val="0"/>
              </a:spcBef>
              <a:spcAft>
                <a:spcPts val="600"/>
              </a:spcAft>
              <a:defRPr/>
            </a:pPr>
            <a:r>
              <a:rPr lang="en-US" sz="1800" dirty="0"/>
              <a:t>Why doesn’t this concern make all horizontal mergers per se illegal? </a:t>
            </a:r>
          </a:p>
          <a:p>
            <a:pPr lvl="1">
              <a:lnSpc>
                <a:spcPct val="100000"/>
              </a:lnSpc>
              <a:spcBef>
                <a:spcPts val="0"/>
              </a:spcBef>
              <a:spcAft>
                <a:spcPts val="600"/>
              </a:spcAft>
              <a:defRPr/>
            </a:pPr>
            <a:r>
              <a:rPr lang="en-US" sz="1800" dirty="0"/>
              <a:t>What factors limit price increases?</a:t>
            </a:r>
          </a:p>
          <a:p>
            <a:pPr lvl="1">
              <a:lnSpc>
                <a:spcPct val="100000"/>
              </a:lnSpc>
              <a:spcBef>
                <a:spcPts val="0"/>
              </a:spcBef>
              <a:spcAft>
                <a:spcPts val="600"/>
              </a:spcAft>
              <a:defRPr/>
            </a:pPr>
            <a:r>
              <a:rPr lang="en-US" sz="1800" dirty="0"/>
              <a:t>How to gauge pricing incentives? </a:t>
            </a:r>
          </a:p>
          <a:p>
            <a:pPr lvl="1">
              <a:lnSpc>
                <a:spcPct val="100000"/>
              </a:lnSpc>
              <a:spcBef>
                <a:spcPts val="0"/>
              </a:spcBef>
              <a:spcAft>
                <a:spcPts val="600"/>
              </a:spcAft>
              <a:defRPr/>
            </a:pPr>
            <a:endParaRPr lang="en-US" sz="1800" dirty="0"/>
          </a:p>
          <a:p>
            <a:endParaRPr lang="en-US" dirty="0"/>
          </a:p>
        </p:txBody>
      </p:sp>
      <p:sp>
        <p:nvSpPr>
          <p:cNvPr id="4" name="Slide Number Placeholder 3">
            <a:extLst>
              <a:ext uri="{FF2B5EF4-FFF2-40B4-BE49-F238E27FC236}">
                <a16:creationId xmlns:a16="http://schemas.microsoft.com/office/drawing/2014/main" id="{AA6AF4EB-AE37-4D1F-AD38-3924735EA473}"/>
              </a:ext>
            </a:extLst>
          </p:cNvPr>
          <p:cNvSpPr>
            <a:spLocks noGrp="1"/>
          </p:cNvSpPr>
          <p:nvPr>
            <p:ph type="sldNum" sz="quarter" idx="12"/>
          </p:nvPr>
        </p:nvSpPr>
        <p:spPr/>
        <p:txBody>
          <a:bodyPr/>
          <a:lstStyle/>
          <a:p>
            <a:fld id="{A3FA0A93-60EE-4E9D-852F-604094E61050}" type="slidenum">
              <a:rPr lang="en-US" smtClean="0"/>
              <a:t>5</a:t>
            </a:fld>
            <a:endParaRPr lang="en-US" dirty="0"/>
          </a:p>
        </p:txBody>
      </p:sp>
    </p:spTree>
    <p:extLst>
      <p:ext uri="{BB962C8B-B14F-4D97-AF65-F5344CB8AC3E}">
        <p14:creationId xmlns:p14="http://schemas.microsoft.com/office/powerpoint/2010/main" val="25968831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AF4CA-2408-4045-A03D-E68F576F1B69}"/>
              </a:ext>
            </a:extLst>
          </p:cNvPr>
          <p:cNvSpPr>
            <a:spLocks noGrp="1"/>
          </p:cNvSpPr>
          <p:nvPr>
            <p:ph type="ctrTitle"/>
          </p:nvPr>
        </p:nvSpPr>
        <p:spPr>
          <a:xfrm>
            <a:off x="1062037" y="2235200"/>
            <a:ext cx="10067925" cy="2387600"/>
          </a:xfrm>
        </p:spPr>
        <p:txBody>
          <a:bodyPr>
            <a:normAutofit/>
          </a:bodyPr>
          <a:lstStyle/>
          <a:p>
            <a:r>
              <a:rPr lang="en-US" sz="3200" dirty="0"/>
              <a:t>Horizontal Mergers That Create Unilateral Buyer Power Over Input Suppliers:</a:t>
            </a:r>
            <a:br>
              <a:rPr lang="en-US" sz="3200" dirty="0"/>
            </a:br>
            <a:r>
              <a:rPr lang="en-US" sz="3200" dirty="0"/>
              <a:t>Procompetitive or Anticompetitive?</a:t>
            </a:r>
            <a:endParaRPr lang="en-US" sz="4400" dirty="0"/>
          </a:p>
        </p:txBody>
      </p:sp>
      <p:sp>
        <p:nvSpPr>
          <p:cNvPr id="3" name="Subtitle 2">
            <a:extLst>
              <a:ext uri="{FF2B5EF4-FFF2-40B4-BE49-F238E27FC236}">
                <a16:creationId xmlns:a16="http://schemas.microsoft.com/office/drawing/2014/main" id="{9F431C51-A4C1-41CF-A27E-88D93C33553E}"/>
              </a:ext>
            </a:extLst>
          </p:cNvPr>
          <p:cNvSpPr>
            <a:spLocks noGrp="1"/>
          </p:cNvSpPr>
          <p:nvPr>
            <p:ph type="subTitle" idx="1"/>
          </p:nvPr>
        </p:nvSpPr>
        <p:spPr>
          <a:xfrm>
            <a:off x="895350" y="2030413"/>
            <a:ext cx="9144000" cy="1655762"/>
          </a:xfrm>
        </p:spPr>
        <p:txBody>
          <a:bodyPr/>
          <a:lstStyle/>
          <a:p>
            <a:r>
              <a:rPr lang="en-US" dirty="0"/>
              <a:t> </a:t>
            </a:r>
          </a:p>
        </p:txBody>
      </p:sp>
    </p:spTree>
    <p:extLst>
      <p:ext uri="{BB962C8B-B14F-4D97-AF65-F5344CB8AC3E}">
        <p14:creationId xmlns:p14="http://schemas.microsoft.com/office/powerpoint/2010/main" val="6283012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1B7DC-9208-41B1-BA99-329314D5F4EF}"/>
              </a:ext>
            </a:extLst>
          </p:cNvPr>
          <p:cNvSpPr>
            <a:spLocks noGrp="1"/>
          </p:cNvSpPr>
          <p:nvPr>
            <p:ph type="title"/>
          </p:nvPr>
        </p:nvSpPr>
        <p:spPr/>
        <p:txBody>
          <a:bodyPr>
            <a:normAutofit/>
          </a:bodyPr>
          <a:lstStyle/>
          <a:p>
            <a:r>
              <a:rPr lang="en-US" sz="3200" dirty="0"/>
              <a:t>Mergers Can Create Buyer-Side Power</a:t>
            </a:r>
          </a:p>
        </p:txBody>
      </p:sp>
      <p:sp>
        <p:nvSpPr>
          <p:cNvPr id="3" name="Content Placeholder 2">
            <a:extLst>
              <a:ext uri="{FF2B5EF4-FFF2-40B4-BE49-F238E27FC236}">
                <a16:creationId xmlns:a16="http://schemas.microsoft.com/office/drawing/2014/main" id="{6D5ABED8-2B9C-4661-B031-E3EE07B693EC}"/>
              </a:ext>
            </a:extLst>
          </p:cNvPr>
          <p:cNvSpPr>
            <a:spLocks noGrp="1"/>
          </p:cNvSpPr>
          <p:nvPr>
            <p:ph idx="1"/>
          </p:nvPr>
        </p:nvSpPr>
        <p:spPr>
          <a:xfrm>
            <a:off x="438150" y="1825625"/>
            <a:ext cx="6943725" cy="4351338"/>
          </a:xfrm>
        </p:spPr>
        <p:txBody>
          <a:bodyPr>
            <a:normAutofit fontScale="70000" lnSpcReduction="20000"/>
          </a:bodyPr>
          <a:lstStyle/>
          <a:p>
            <a:r>
              <a:rPr lang="en-US" dirty="0"/>
              <a:t>Two situations</a:t>
            </a:r>
          </a:p>
          <a:p>
            <a:pPr lvl="1"/>
            <a:r>
              <a:rPr lang="en-US" dirty="0"/>
              <a:t>Merger among buyers that are not competitors on sell-side but only competitors on the buy-side </a:t>
            </a:r>
          </a:p>
          <a:p>
            <a:pPr lvl="1"/>
            <a:r>
              <a:rPr lang="en-US" b="1" dirty="0">
                <a:solidFill>
                  <a:srgbClr val="C00000"/>
                </a:solidFill>
              </a:rPr>
              <a:t>Merger among competing sellers that also are competitors on the buy-side </a:t>
            </a:r>
          </a:p>
          <a:p>
            <a:r>
              <a:rPr lang="en-US" dirty="0"/>
              <a:t>Buyer-side power can have an anticompetitive effect</a:t>
            </a:r>
          </a:p>
          <a:p>
            <a:pPr lvl="1"/>
            <a:r>
              <a:rPr lang="en-US" dirty="0"/>
              <a:t>Merger among buyers can harms input sellers” </a:t>
            </a:r>
            <a:r>
              <a:rPr lang="en-US" dirty="0">
                <a:solidFill>
                  <a:srgbClr val="C00000"/>
                </a:solidFill>
              </a:rPr>
              <a:t>(“monopsony”)</a:t>
            </a:r>
          </a:p>
          <a:p>
            <a:r>
              <a:rPr lang="en-US" dirty="0"/>
              <a:t>Buyer-side power can have a procompetitive effect on consumers </a:t>
            </a:r>
          </a:p>
          <a:p>
            <a:pPr lvl="1"/>
            <a:r>
              <a:rPr lang="en-US" dirty="0"/>
              <a:t>Merger among buyers can undo seller market power (countervailing power”)</a:t>
            </a:r>
          </a:p>
          <a:p>
            <a:r>
              <a:rPr lang="en-US" dirty="0">
                <a:solidFill>
                  <a:srgbClr val="C00000"/>
                </a:solidFill>
              </a:rPr>
              <a:t>Query: Might a merger among competing sellers that also creates buyer-side power mitigate (or even reverse) harm to downstream consumers?</a:t>
            </a:r>
          </a:p>
          <a:p>
            <a:r>
              <a:rPr lang="en-US" dirty="0">
                <a:solidFill>
                  <a:srgbClr val="C00000"/>
                </a:solidFill>
              </a:rPr>
              <a:t>And if so, how should we treat the harms to the sellers (e.g., what if the sellers are workers)?</a:t>
            </a:r>
          </a:p>
        </p:txBody>
      </p:sp>
      <p:cxnSp>
        <p:nvCxnSpPr>
          <p:cNvPr id="5" name="Straight Arrow Connector 4">
            <a:extLst>
              <a:ext uri="{FF2B5EF4-FFF2-40B4-BE49-F238E27FC236}">
                <a16:creationId xmlns:a16="http://schemas.microsoft.com/office/drawing/2014/main" id="{6A73180D-FB08-4C1A-A775-E398BC3E5E93}"/>
              </a:ext>
            </a:extLst>
          </p:cNvPr>
          <p:cNvCxnSpPr>
            <a:cxnSpLocks/>
          </p:cNvCxnSpPr>
          <p:nvPr/>
        </p:nvCxnSpPr>
        <p:spPr>
          <a:xfrm flipH="1" flipV="1">
            <a:off x="7562850" y="1027906"/>
            <a:ext cx="542926" cy="11509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84AF279-ADA8-4B59-B3C8-6E64D6406B68}"/>
              </a:ext>
            </a:extLst>
          </p:cNvPr>
          <p:cNvSpPr txBox="1"/>
          <p:nvPr/>
        </p:nvSpPr>
        <p:spPr>
          <a:xfrm>
            <a:off x="8401672" y="550982"/>
            <a:ext cx="2494306" cy="1754326"/>
          </a:xfrm>
          <a:prstGeom prst="rect">
            <a:avLst/>
          </a:prstGeom>
          <a:noFill/>
          <a:ln w="38100">
            <a:solidFill>
              <a:srgbClr val="0070C0"/>
            </a:solidFill>
          </a:ln>
        </p:spPr>
        <p:txBody>
          <a:bodyPr wrap="square" rtlCol="0">
            <a:spAutoFit/>
          </a:bodyPr>
          <a:lstStyle/>
          <a:p>
            <a:r>
              <a:rPr lang="en-US" b="1" dirty="0">
                <a:solidFill>
                  <a:srgbClr val="0070C0"/>
                </a:solidFill>
              </a:rPr>
              <a:t>We previously discussed how powerful buyers </a:t>
            </a:r>
            <a:r>
              <a:rPr lang="en-US" b="1" i="1" dirty="0">
                <a:solidFill>
                  <a:srgbClr val="0070C0"/>
                </a:solidFill>
              </a:rPr>
              <a:t>unilaterally </a:t>
            </a:r>
            <a:r>
              <a:rPr lang="en-US" b="1" dirty="0">
                <a:solidFill>
                  <a:srgbClr val="0070C0"/>
                </a:solidFill>
              </a:rPr>
              <a:t>can prevent a merger among Sellers from harming buyers</a:t>
            </a:r>
          </a:p>
        </p:txBody>
      </p:sp>
      <p:cxnSp>
        <p:nvCxnSpPr>
          <p:cNvPr id="7" name="Straight Arrow Connector 6">
            <a:extLst>
              <a:ext uri="{FF2B5EF4-FFF2-40B4-BE49-F238E27FC236}">
                <a16:creationId xmlns:a16="http://schemas.microsoft.com/office/drawing/2014/main" id="{FF0ADBFA-50BF-4863-9808-866BB67BB960}"/>
              </a:ext>
            </a:extLst>
          </p:cNvPr>
          <p:cNvCxnSpPr>
            <a:cxnSpLocks/>
          </p:cNvCxnSpPr>
          <p:nvPr/>
        </p:nvCxnSpPr>
        <p:spPr>
          <a:xfrm flipH="1" flipV="1">
            <a:off x="7172324" y="2962275"/>
            <a:ext cx="933451" cy="8633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9D3342D8-1EE8-4693-8766-31AEC2CDA22E}"/>
              </a:ext>
            </a:extLst>
          </p:cNvPr>
          <p:cNvSpPr txBox="1"/>
          <p:nvPr/>
        </p:nvSpPr>
        <p:spPr>
          <a:xfrm>
            <a:off x="8401672" y="2710160"/>
            <a:ext cx="2494306" cy="923330"/>
          </a:xfrm>
          <a:prstGeom prst="rect">
            <a:avLst/>
          </a:prstGeom>
          <a:noFill/>
          <a:ln w="38100">
            <a:solidFill>
              <a:srgbClr val="0070C0"/>
            </a:solidFill>
          </a:ln>
        </p:spPr>
        <p:txBody>
          <a:bodyPr wrap="square" rtlCol="0">
            <a:spAutoFit/>
          </a:bodyPr>
          <a:lstStyle/>
          <a:p>
            <a:r>
              <a:rPr lang="en-US" b="1" dirty="0">
                <a:solidFill>
                  <a:srgbClr val="0070C0"/>
                </a:solidFill>
              </a:rPr>
              <a:t>This is the more usual situation, so it will be the focus of discussion</a:t>
            </a:r>
          </a:p>
        </p:txBody>
      </p:sp>
    </p:spTree>
    <p:extLst>
      <p:ext uri="{BB962C8B-B14F-4D97-AF65-F5344CB8AC3E}">
        <p14:creationId xmlns:p14="http://schemas.microsoft.com/office/powerpoint/2010/main" val="33379888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noChangeArrowheads="1"/>
          </p:cNvSpPr>
          <p:nvPr>
            <p:ph type="title"/>
          </p:nvPr>
        </p:nvSpPr>
        <p:spPr>
          <a:xfrm>
            <a:off x="838200" y="327417"/>
            <a:ext cx="10515600" cy="1325563"/>
          </a:xfrm>
        </p:spPr>
        <p:txBody>
          <a:bodyPr>
            <a:normAutofit/>
          </a:bodyPr>
          <a:lstStyle/>
          <a:p>
            <a:r>
              <a:rPr lang="en-US" sz="3200" dirty="0"/>
              <a:t>Anticompetitive Buyer-Side Power (“Monopsony”) </a:t>
            </a:r>
            <a:r>
              <a:rPr lang="en-US" sz="1800" i="1" dirty="0">
                <a:solidFill>
                  <a:srgbClr val="00B0F0"/>
                </a:solidFill>
              </a:rPr>
              <a:t>(p.773)</a:t>
            </a:r>
            <a:endParaRPr lang="en-US" altLang="en-US" sz="3200" i="1" dirty="0">
              <a:solidFill>
                <a:srgbClr val="00B0F0"/>
              </a:solidFill>
            </a:endParaRPr>
          </a:p>
        </p:txBody>
      </p:sp>
      <p:sp>
        <p:nvSpPr>
          <p:cNvPr id="3" name="Content Placeholder 2"/>
          <p:cNvSpPr>
            <a:spLocks noGrp="1"/>
          </p:cNvSpPr>
          <p:nvPr>
            <p:ph idx="1"/>
          </p:nvPr>
        </p:nvSpPr>
        <p:spPr>
          <a:xfrm>
            <a:off x="190501" y="1430476"/>
            <a:ext cx="9020174" cy="5359138"/>
          </a:xfrm>
        </p:spPr>
        <p:txBody>
          <a:bodyPr rtlCol="0">
            <a:normAutofit fontScale="92500" lnSpcReduction="10000"/>
          </a:bodyPr>
          <a:lstStyle/>
          <a:p>
            <a:pPr lvl="1" indent="-182880" fontAlgn="auto">
              <a:spcAft>
                <a:spcPts val="0"/>
              </a:spcAft>
              <a:buFont typeface="Arial" pitchFamily="34" charset="0"/>
              <a:buChar char="•"/>
              <a:defRPr/>
            </a:pPr>
            <a:r>
              <a:rPr lang="en-US" sz="2400" i="1" dirty="0"/>
              <a:t>Example</a:t>
            </a:r>
            <a:r>
              <a:rPr lang="en-US" sz="2400" dirty="0"/>
              <a:t>: Beef packing merger could harm cattle ranchers, even if the packaged beef </a:t>
            </a:r>
            <a:r>
              <a:rPr lang="en-US" dirty="0"/>
              <a:t>(sell-side) </a:t>
            </a:r>
            <a:r>
              <a:rPr lang="en-US" sz="2400" dirty="0"/>
              <a:t>market is highly competitive.  </a:t>
            </a:r>
          </a:p>
          <a:p>
            <a:pPr lvl="1" indent="-182880" fontAlgn="auto">
              <a:spcAft>
                <a:spcPts val="0"/>
              </a:spcAft>
              <a:buFont typeface="Arial" pitchFamily="34" charset="0"/>
              <a:buChar char="•"/>
              <a:defRPr/>
            </a:pPr>
            <a:r>
              <a:rPr lang="en-US" sz="2400" dirty="0"/>
              <a:t>Same basic analysis applies</a:t>
            </a:r>
          </a:p>
          <a:p>
            <a:pPr lvl="2" indent="-182880" fontAlgn="auto">
              <a:spcAft>
                <a:spcPts val="0"/>
              </a:spcAft>
              <a:buFont typeface="Arial" pitchFamily="34" charset="0"/>
              <a:buChar char="•"/>
              <a:defRPr/>
            </a:pPr>
            <a:r>
              <a:rPr lang="en-US" sz="2000" dirty="0"/>
              <a:t>Competitive harm may involve input suppliers </a:t>
            </a:r>
          </a:p>
          <a:p>
            <a:pPr lvl="2" indent="-182880" fontAlgn="auto">
              <a:spcAft>
                <a:spcPts val="0"/>
              </a:spcAft>
              <a:buFont typeface="Arial" pitchFamily="34" charset="0"/>
              <a:buChar char="•"/>
              <a:defRPr/>
            </a:pPr>
            <a:r>
              <a:rPr lang="en-US" sz="2000" b="1" dirty="0"/>
              <a:t>Output is typically reduced, leading also to higher downstream prices and downstream consumer harm well</a:t>
            </a:r>
          </a:p>
          <a:p>
            <a:pPr lvl="2" indent="-182880" fontAlgn="auto">
              <a:spcAft>
                <a:spcPts val="0"/>
              </a:spcAft>
              <a:buFont typeface="Arial" pitchFamily="34" charset="0"/>
              <a:buChar char="•"/>
              <a:defRPr/>
            </a:pPr>
            <a:r>
              <a:rPr lang="en-US" sz="2000" dirty="0"/>
              <a:t>But, if downstream market is large and highly competitive, consumers may not be harmed by a single merger</a:t>
            </a:r>
          </a:p>
          <a:p>
            <a:pPr lvl="1" indent="-182880">
              <a:defRPr/>
            </a:pPr>
            <a:r>
              <a:rPr lang="en-US" dirty="0">
                <a:solidFill>
                  <a:srgbClr val="C00000"/>
                </a:solidFill>
              </a:rPr>
              <a:t>But HMGs do not require showing of consumer harm for violation </a:t>
            </a:r>
          </a:p>
          <a:p>
            <a:pPr lvl="1" indent="-182880">
              <a:defRPr/>
            </a:pPr>
            <a:r>
              <a:rPr lang="en-US" dirty="0">
                <a:solidFill>
                  <a:srgbClr val="C00000"/>
                </a:solidFill>
              </a:rPr>
              <a:t>How is this justified under the “consumer welfare standard?</a:t>
            </a:r>
          </a:p>
          <a:p>
            <a:pPr lvl="2" indent="-182880">
              <a:defRPr/>
            </a:pPr>
            <a:r>
              <a:rPr lang="en-US" b="1" i="1" dirty="0">
                <a:highlight>
                  <a:srgbClr val="FFFF00"/>
                </a:highlight>
              </a:rPr>
              <a:t>Answer: </a:t>
            </a:r>
            <a:r>
              <a:rPr lang="en-US" b="1" dirty="0">
                <a:highlight>
                  <a:srgbClr val="FFFF00"/>
                </a:highlight>
              </a:rPr>
              <a:t>“Consumer welfare” generalized to the concept of </a:t>
            </a:r>
            <a:br>
              <a:rPr lang="en-US" b="1" dirty="0">
                <a:highlight>
                  <a:srgbClr val="FFFF00"/>
                </a:highlight>
              </a:rPr>
            </a:br>
            <a:r>
              <a:rPr lang="en-US" b="1" dirty="0">
                <a:highlight>
                  <a:srgbClr val="FFFF00"/>
                </a:highlight>
              </a:rPr>
              <a:t>“trading partner welfare”</a:t>
            </a:r>
          </a:p>
          <a:p>
            <a:pPr lvl="2" indent="-182880">
              <a:defRPr/>
            </a:pPr>
            <a:r>
              <a:rPr lang="en-US" b="1" i="1" dirty="0"/>
              <a:t>Further Question</a:t>
            </a:r>
            <a:r>
              <a:rPr lang="en-US" i="1" dirty="0"/>
              <a:t>:</a:t>
            </a:r>
            <a:r>
              <a:rPr lang="en-US" dirty="0"/>
              <a:t> But what if the merger also leads to separate efficiency benefits, so that </a:t>
            </a:r>
            <a:r>
              <a:rPr lang="en-US" i="1" dirty="0">
                <a:solidFill>
                  <a:srgbClr val="C00000"/>
                </a:solidFill>
              </a:rPr>
              <a:t>downstream consumers are benefited </a:t>
            </a:r>
            <a:r>
              <a:rPr lang="en-US" dirty="0"/>
              <a:t>while input suppliers are harmed?</a:t>
            </a:r>
          </a:p>
          <a:p>
            <a:pPr lvl="2" indent="-182880">
              <a:defRPr/>
            </a:pPr>
            <a:r>
              <a:rPr lang="en-US" i="1" dirty="0">
                <a:solidFill>
                  <a:srgbClr val="C00000"/>
                </a:solidFill>
              </a:rPr>
              <a:t>The HMGs do not really address this tension.  Two possible conflicting answers </a:t>
            </a:r>
          </a:p>
          <a:p>
            <a:pPr lvl="3" indent="-182880">
              <a:defRPr/>
            </a:pPr>
            <a:r>
              <a:rPr lang="en-US" dirty="0"/>
              <a:t>The consumer benefit is an efficiency benefit that is not cognizable because involves multi-market balancing rejected in </a:t>
            </a:r>
            <a:r>
              <a:rPr lang="en-US" i="1" dirty="0"/>
              <a:t>Phila Nat’l Bank</a:t>
            </a:r>
            <a:r>
              <a:rPr lang="en-US" dirty="0">
                <a:solidFill>
                  <a:srgbClr val="C00000"/>
                </a:solidFill>
              </a:rPr>
              <a:t>.</a:t>
            </a:r>
          </a:p>
          <a:p>
            <a:pPr lvl="3" indent="-182880">
              <a:defRPr/>
            </a:pPr>
            <a:r>
              <a:rPr lang="en-US" dirty="0"/>
              <a:t>Consumer effects are primary, so the merger would be viewed as procompetitive</a:t>
            </a:r>
          </a:p>
          <a:p>
            <a:pPr marL="960120" lvl="2" indent="0">
              <a:buNone/>
              <a:defRPr/>
            </a:pPr>
            <a:endParaRPr lang="en-US" dirty="0">
              <a:solidFill>
                <a:srgbClr val="C00000"/>
              </a:solidFill>
            </a:endParaRPr>
          </a:p>
          <a:p>
            <a:pPr lvl="1" indent="-182880" fontAlgn="auto">
              <a:spcAft>
                <a:spcPts val="0"/>
              </a:spcAft>
              <a:buFont typeface="Arial" pitchFamily="34" charset="0"/>
              <a:buChar char="•"/>
              <a:defRPr/>
            </a:pPr>
            <a:endParaRPr lang="en-US" sz="2400" dirty="0"/>
          </a:p>
        </p:txBody>
      </p:sp>
      <p:sp>
        <p:nvSpPr>
          <p:cNvPr id="6042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2AA98A09-0DBB-4D46-BC4D-E4F2E6B488A9}" type="slidenum">
              <a:rPr lang="en-US" altLang="en-US" sz="1400" smtClean="0">
                <a:solidFill>
                  <a:srgbClr val="FFFFFF"/>
                </a:solidFill>
                <a:latin typeface="Tahoma" pitchFamily="34" charset="0"/>
              </a:rPr>
              <a:pPr>
                <a:spcBef>
                  <a:spcPct val="0"/>
                </a:spcBef>
                <a:buFontTx/>
                <a:buNone/>
              </a:pPr>
              <a:t>52</a:t>
            </a:fld>
            <a:endParaRPr lang="en-US" altLang="en-US" sz="1400">
              <a:solidFill>
                <a:srgbClr val="FFFFFF"/>
              </a:solidFill>
              <a:latin typeface="Tahoma" pitchFamily="34" charset="0"/>
            </a:endParaRPr>
          </a:p>
        </p:txBody>
      </p:sp>
      <p:cxnSp>
        <p:nvCxnSpPr>
          <p:cNvPr id="5" name="Straight Arrow Connector 4">
            <a:extLst>
              <a:ext uri="{FF2B5EF4-FFF2-40B4-BE49-F238E27FC236}">
                <a16:creationId xmlns:a16="http://schemas.microsoft.com/office/drawing/2014/main" id="{69F84924-67AC-4909-8749-2225478F0CD7}"/>
              </a:ext>
            </a:extLst>
          </p:cNvPr>
          <p:cNvCxnSpPr>
            <a:cxnSpLocks/>
          </p:cNvCxnSpPr>
          <p:nvPr/>
        </p:nvCxnSpPr>
        <p:spPr>
          <a:xfrm flipH="1" flipV="1">
            <a:off x="8610600" y="4066880"/>
            <a:ext cx="933451" cy="8633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502EBE3-3847-477A-B7BA-E5082CB3B4A2}"/>
              </a:ext>
            </a:extLst>
          </p:cNvPr>
          <p:cNvSpPr txBox="1"/>
          <p:nvPr/>
        </p:nvSpPr>
        <p:spPr>
          <a:xfrm>
            <a:off x="9716122" y="3996100"/>
            <a:ext cx="1475753" cy="923330"/>
          </a:xfrm>
          <a:prstGeom prst="rect">
            <a:avLst/>
          </a:prstGeom>
          <a:noFill/>
          <a:ln w="38100">
            <a:solidFill>
              <a:srgbClr val="0070C0"/>
            </a:solidFill>
          </a:ln>
        </p:spPr>
        <p:txBody>
          <a:bodyPr wrap="square" rtlCol="0">
            <a:spAutoFit/>
          </a:bodyPr>
          <a:lstStyle/>
          <a:p>
            <a:r>
              <a:rPr lang="en-US" b="1" dirty="0">
                <a:solidFill>
                  <a:srgbClr val="0070C0"/>
                </a:solidFill>
              </a:rPr>
              <a:t>See HMGs language on </a:t>
            </a:r>
            <a:br>
              <a:rPr lang="en-US" b="1" dirty="0">
                <a:solidFill>
                  <a:srgbClr val="0070C0"/>
                </a:solidFill>
              </a:rPr>
            </a:br>
            <a:r>
              <a:rPr lang="en-US" b="1" dirty="0">
                <a:solidFill>
                  <a:srgbClr val="0070C0"/>
                </a:solidFill>
              </a:rPr>
              <a:t>next slide</a:t>
            </a:r>
          </a:p>
        </p:txBody>
      </p:sp>
      <p:cxnSp>
        <p:nvCxnSpPr>
          <p:cNvPr id="7" name="Straight Arrow Connector 6">
            <a:extLst>
              <a:ext uri="{FF2B5EF4-FFF2-40B4-BE49-F238E27FC236}">
                <a16:creationId xmlns:a16="http://schemas.microsoft.com/office/drawing/2014/main" id="{68032BC0-5E42-457B-81F2-3063844DDE3F}"/>
              </a:ext>
            </a:extLst>
          </p:cNvPr>
          <p:cNvCxnSpPr>
            <a:cxnSpLocks/>
          </p:cNvCxnSpPr>
          <p:nvPr/>
        </p:nvCxnSpPr>
        <p:spPr>
          <a:xfrm flipH="1" flipV="1">
            <a:off x="9001125" y="5934670"/>
            <a:ext cx="933451" cy="8633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4EE88B0-162C-453B-8D27-37A756BD65F3}"/>
              </a:ext>
            </a:extLst>
          </p:cNvPr>
          <p:cNvSpPr txBox="1"/>
          <p:nvPr/>
        </p:nvSpPr>
        <p:spPr>
          <a:xfrm>
            <a:off x="9972675" y="5559335"/>
            <a:ext cx="1475753" cy="923330"/>
          </a:xfrm>
          <a:prstGeom prst="rect">
            <a:avLst/>
          </a:prstGeom>
          <a:noFill/>
          <a:ln w="38100">
            <a:solidFill>
              <a:srgbClr val="0070C0"/>
            </a:solidFill>
          </a:ln>
        </p:spPr>
        <p:txBody>
          <a:bodyPr wrap="square" rtlCol="0">
            <a:spAutoFit/>
          </a:bodyPr>
          <a:lstStyle/>
          <a:p>
            <a:r>
              <a:rPr lang="en-US" b="1" dirty="0">
                <a:solidFill>
                  <a:srgbClr val="0070C0"/>
                </a:solidFill>
              </a:rPr>
              <a:t>See HMGs language on </a:t>
            </a:r>
            <a:br>
              <a:rPr lang="en-US" b="1" dirty="0">
                <a:solidFill>
                  <a:srgbClr val="0070C0"/>
                </a:solidFill>
              </a:rPr>
            </a:br>
            <a:r>
              <a:rPr lang="en-US" b="1" dirty="0">
                <a:solidFill>
                  <a:srgbClr val="0070C0"/>
                </a:solidFill>
              </a:rPr>
              <a:t>next slide</a:t>
            </a:r>
          </a:p>
        </p:txBody>
      </p:sp>
    </p:spTree>
    <p:extLst>
      <p:ext uri="{BB962C8B-B14F-4D97-AF65-F5344CB8AC3E}">
        <p14:creationId xmlns:p14="http://schemas.microsoft.com/office/powerpoint/2010/main" val="248204133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7DA0D86-7EB4-4B7A-A8D3-D46CE2CF7D45}" type="slidenum">
              <a:rPr lang="en-US" smtClean="0"/>
              <a:t>53</a:t>
            </a:fld>
            <a:endParaRPr lang="en-US"/>
          </a:p>
        </p:txBody>
      </p:sp>
      <p:sp>
        <p:nvSpPr>
          <p:cNvPr id="2" name="Title 1"/>
          <p:cNvSpPr>
            <a:spLocks noGrp="1"/>
          </p:cNvSpPr>
          <p:nvPr>
            <p:ph type="title" idx="4294967295"/>
          </p:nvPr>
        </p:nvSpPr>
        <p:spPr>
          <a:xfrm>
            <a:off x="367646" y="383979"/>
            <a:ext cx="10515600" cy="1325563"/>
          </a:xfrm>
        </p:spPr>
        <p:txBody>
          <a:bodyPr>
            <a:normAutofit/>
          </a:bodyPr>
          <a:lstStyle/>
          <a:p>
            <a:r>
              <a:rPr lang="en-US" sz="3200" dirty="0"/>
              <a:t>2010 HMGs: Buyer Side Mergers </a:t>
            </a:r>
            <a:r>
              <a:rPr lang="en-US" sz="2400" i="1" dirty="0"/>
              <a:t>(HMGs </a:t>
            </a:r>
            <a:r>
              <a:rPr lang="en-US" sz="2400" i="1" dirty="0">
                <a:effectLst/>
                <a:latin typeface="Times New Roman" panose="02020603050405020304" pitchFamily="18" charset="0"/>
                <a:ea typeface="Times New Roman" panose="02020603050405020304" pitchFamily="18" charset="0"/>
              </a:rPr>
              <a:t>§ </a:t>
            </a:r>
            <a:r>
              <a:rPr lang="en-US" sz="2400" i="1" dirty="0"/>
              <a:t>12)</a:t>
            </a:r>
            <a:endParaRPr lang="en-US" sz="3200" i="1" dirty="0"/>
          </a:p>
        </p:txBody>
      </p:sp>
      <p:sp>
        <p:nvSpPr>
          <p:cNvPr id="3" name="Content Placeholder 2"/>
          <p:cNvSpPr>
            <a:spLocks noGrp="1"/>
          </p:cNvSpPr>
          <p:nvPr>
            <p:ph idx="4294967295"/>
          </p:nvPr>
        </p:nvSpPr>
        <p:spPr>
          <a:xfrm>
            <a:off x="574302" y="1434656"/>
            <a:ext cx="8382000" cy="5423344"/>
          </a:xfrm>
        </p:spPr>
        <p:txBody>
          <a:bodyPr>
            <a:normAutofit/>
          </a:bodyPr>
          <a:lstStyle/>
          <a:p>
            <a:pPr marL="0" indent="0">
              <a:buNone/>
            </a:pPr>
            <a:r>
              <a:rPr lang="en-US" sz="2000" dirty="0"/>
              <a:t>“</a:t>
            </a:r>
            <a:r>
              <a:rPr lang="en-US" sz="2000" dirty="0">
                <a:solidFill>
                  <a:srgbClr val="C00000"/>
                </a:solidFill>
              </a:rPr>
              <a:t>The Agencies do not view a short-run reduction in the quantity purchased as the only, or best, indicator of whether a merger enhances buyer market power. </a:t>
            </a:r>
            <a:r>
              <a:rPr lang="en-US" sz="2000" dirty="0">
                <a:solidFill>
                  <a:srgbClr val="0070C0"/>
                </a:solidFill>
              </a:rPr>
              <a:t>Nor do the Agencies evaluate the competitive effects of mergers between competing buyers strictly, or even primarily, on the basis of effects in the downstream markets in which the merging firms sell.”</a:t>
            </a:r>
            <a:br>
              <a:rPr lang="en-US" sz="2000" dirty="0">
                <a:solidFill>
                  <a:srgbClr val="0070C0"/>
                </a:solidFill>
              </a:rPr>
            </a:br>
            <a:endParaRPr lang="en-US" sz="2000" dirty="0">
              <a:solidFill>
                <a:srgbClr val="0070C0"/>
              </a:solidFill>
            </a:endParaRPr>
          </a:p>
          <a:p>
            <a:pPr marL="400050" lvl="1" indent="0">
              <a:buNone/>
            </a:pPr>
            <a:r>
              <a:rPr lang="en-US" sz="2000" i="1" dirty="0"/>
              <a:t>“Example 24: </a:t>
            </a:r>
            <a:r>
              <a:rPr lang="en-US" sz="2000" dirty="0"/>
              <a:t>Merging Firms A and B are the only two buyers in the relevant geographic market for an agricultural product. Their merger will enhance buyer power and </a:t>
            </a:r>
            <a:r>
              <a:rPr lang="en-US" sz="2000" dirty="0">
                <a:solidFill>
                  <a:srgbClr val="C00000"/>
                </a:solidFill>
              </a:rPr>
              <a:t>depress the price paid to farmers for this product, causing a transfer of wealth from farmers to the merged firm </a:t>
            </a:r>
            <a:r>
              <a:rPr lang="en-US" sz="2000" dirty="0"/>
              <a:t>and inefficiently reducing supply. These effects can arise </a:t>
            </a:r>
            <a:r>
              <a:rPr lang="en-US" sz="2000" dirty="0">
                <a:solidFill>
                  <a:srgbClr val="C00000"/>
                </a:solidFill>
              </a:rPr>
              <a:t>even if the merger will not lead to any increase in the price charged by the merged firm for its output.”</a:t>
            </a:r>
          </a:p>
          <a:p>
            <a:pPr marL="400050" lvl="1" indent="0">
              <a:buNone/>
            </a:pPr>
            <a:r>
              <a:rPr lang="en-US" sz="2000" dirty="0"/>
              <a:t>	</a:t>
            </a:r>
          </a:p>
          <a:p>
            <a:pPr marL="400050" lvl="1" indent="0">
              <a:buNone/>
            </a:pPr>
            <a:endParaRPr lang="en-US" sz="2000" dirty="0"/>
          </a:p>
          <a:p>
            <a:pPr marL="0" indent="0">
              <a:buNone/>
            </a:pPr>
            <a:endParaRPr lang="en-US" sz="3200" b="1" dirty="0">
              <a:solidFill>
                <a:srgbClr val="002060"/>
              </a:solidFill>
            </a:endParaRPr>
          </a:p>
          <a:p>
            <a:pPr marL="400050" lvl="1" indent="0">
              <a:buNone/>
            </a:pPr>
            <a:endParaRPr lang="en-US" sz="1600" dirty="0">
              <a:solidFill>
                <a:srgbClr val="C00000"/>
              </a:solidFill>
            </a:endParaRPr>
          </a:p>
          <a:p>
            <a:pPr marL="0" indent="0">
              <a:buNone/>
            </a:pPr>
            <a:endParaRPr lang="en-US" sz="1800" dirty="0">
              <a:solidFill>
                <a:srgbClr val="C00000"/>
              </a:solidFill>
            </a:endParaRPr>
          </a:p>
          <a:p>
            <a:endParaRPr lang="en-US" sz="1800" dirty="0"/>
          </a:p>
        </p:txBody>
      </p:sp>
    </p:spTree>
    <p:extLst>
      <p:ext uri="{BB962C8B-B14F-4D97-AF65-F5344CB8AC3E}">
        <p14:creationId xmlns:p14="http://schemas.microsoft.com/office/powerpoint/2010/main" val="290468738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168D8-9F6D-452F-9C1C-8244B73752F7}"/>
              </a:ext>
            </a:extLst>
          </p:cNvPr>
          <p:cNvSpPr>
            <a:spLocks noGrp="1"/>
          </p:cNvSpPr>
          <p:nvPr>
            <p:ph type="title"/>
          </p:nvPr>
        </p:nvSpPr>
        <p:spPr/>
        <p:txBody>
          <a:bodyPr/>
          <a:lstStyle/>
          <a:p>
            <a:pPr algn="ctr"/>
            <a:r>
              <a:rPr lang="en-US" dirty="0"/>
              <a:t>Looking Forward to Topic 13: </a:t>
            </a:r>
            <a:br>
              <a:rPr lang="en-US" dirty="0"/>
            </a:br>
            <a:r>
              <a:rPr lang="en-US" dirty="0"/>
              <a:t>Coordinated Effects</a:t>
            </a:r>
          </a:p>
        </p:txBody>
      </p:sp>
      <p:sp>
        <p:nvSpPr>
          <p:cNvPr id="3" name="Text Placeholder 2">
            <a:extLst>
              <a:ext uri="{FF2B5EF4-FFF2-40B4-BE49-F238E27FC236}">
                <a16:creationId xmlns:a16="http://schemas.microsoft.com/office/drawing/2014/main" id="{BCD03E8F-00C5-4D42-9921-313472A0D80A}"/>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1E3F688A-13AF-4C52-B3F0-B907937BD7C2}"/>
              </a:ext>
            </a:extLst>
          </p:cNvPr>
          <p:cNvSpPr>
            <a:spLocks noGrp="1"/>
          </p:cNvSpPr>
          <p:nvPr>
            <p:ph type="sldNum" sz="quarter" idx="12"/>
          </p:nvPr>
        </p:nvSpPr>
        <p:spPr/>
        <p:txBody>
          <a:bodyPr/>
          <a:lstStyle/>
          <a:p>
            <a:fld id="{A3FA0A93-60EE-4E9D-852F-604094E61050}" type="slidenum">
              <a:rPr lang="en-US" smtClean="0"/>
              <a:t>54</a:t>
            </a:fld>
            <a:endParaRPr lang="en-US"/>
          </a:p>
        </p:txBody>
      </p:sp>
    </p:spTree>
    <p:extLst>
      <p:ext uri="{BB962C8B-B14F-4D97-AF65-F5344CB8AC3E}">
        <p14:creationId xmlns:p14="http://schemas.microsoft.com/office/powerpoint/2010/main" val="136640829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18832"/>
          </a:xfrm>
        </p:spPr>
        <p:txBody>
          <a:bodyPr>
            <a:normAutofit/>
          </a:bodyPr>
          <a:lstStyle/>
          <a:p>
            <a:r>
              <a:rPr lang="en-US" sz="3200" dirty="0"/>
              <a:t>Unilateral vs Coordinated Effects:</a:t>
            </a:r>
          </a:p>
        </p:txBody>
      </p:sp>
      <p:sp>
        <p:nvSpPr>
          <p:cNvPr id="4" name="TextBox 3"/>
          <p:cNvSpPr txBox="1"/>
          <p:nvPr/>
        </p:nvSpPr>
        <p:spPr>
          <a:xfrm>
            <a:off x="807720" y="1565932"/>
            <a:ext cx="6990365" cy="3416320"/>
          </a:xfrm>
          <a:prstGeom prst="rect">
            <a:avLst/>
          </a:prstGeom>
          <a:noFill/>
        </p:spPr>
        <p:txBody>
          <a:bodyPr wrap="square" rtlCol="0">
            <a:spAutoFit/>
          </a:bodyPr>
          <a:lstStyle/>
          <a:p>
            <a:r>
              <a:rPr lang="en-US" sz="2400" i="1" dirty="0"/>
              <a:t> </a:t>
            </a:r>
            <a:r>
              <a:rPr lang="en-US" sz="2400" u="sng" dirty="0">
                <a:solidFill>
                  <a:srgbClr val="C00000"/>
                </a:solidFill>
              </a:rPr>
              <a:t>Unilateral Effects</a:t>
            </a:r>
            <a:r>
              <a:rPr lang="en-US" sz="2400" dirty="0">
                <a:solidFill>
                  <a:srgbClr val="C00000"/>
                </a:solidFill>
              </a:rPr>
              <a:t>: </a:t>
            </a:r>
            <a:r>
              <a:rPr lang="en-US" sz="2400" dirty="0"/>
              <a:t>Enhance market power by </a:t>
            </a:r>
            <a:br>
              <a:rPr lang="en-US" sz="2400" dirty="0"/>
            </a:br>
            <a:r>
              <a:rPr lang="en-US" sz="2400" dirty="0"/>
              <a:t>eliminating head-to-head competition between merging firms, </a:t>
            </a:r>
            <a:r>
              <a:rPr lang="en-US" sz="2400" i="1" dirty="0">
                <a:solidFill>
                  <a:srgbClr val="C00000"/>
                </a:solidFill>
              </a:rPr>
              <a:t>even if the merger causes no changes in the way other firms behave</a:t>
            </a:r>
            <a:r>
              <a:rPr lang="en-US" sz="2400" dirty="0"/>
              <a:t>.  </a:t>
            </a:r>
            <a:endParaRPr lang="en-US" sz="2400" dirty="0">
              <a:solidFill>
                <a:srgbClr val="C00000"/>
              </a:solidFill>
              <a:highlight>
                <a:srgbClr val="FFFF00"/>
              </a:highlight>
            </a:endParaRPr>
          </a:p>
          <a:p>
            <a:endParaRPr lang="en-US" sz="2400" dirty="0"/>
          </a:p>
          <a:p>
            <a:r>
              <a:rPr lang="en-US" sz="2400" u="sng" dirty="0">
                <a:solidFill>
                  <a:srgbClr val="C00000"/>
                </a:solidFill>
                <a:highlight>
                  <a:srgbClr val="FFFF00"/>
                </a:highlight>
              </a:rPr>
              <a:t>Coordinated Effects</a:t>
            </a:r>
            <a:r>
              <a:rPr lang="en-US" sz="2400" dirty="0">
                <a:solidFill>
                  <a:srgbClr val="C00000"/>
                </a:solidFill>
                <a:highlight>
                  <a:srgbClr val="FFFF00"/>
                </a:highlight>
              </a:rPr>
              <a:t>: </a:t>
            </a:r>
            <a:r>
              <a:rPr lang="en-US" sz="2400" dirty="0">
                <a:highlight>
                  <a:srgbClr val="FFFF00"/>
                </a:highlight>
              </a:rPr>
              <a:t>Enhance market power by </a:t>
            </a:r>
            <a:br>
              <a:rPr lang="en-US" sz="2400" dirty="0">
                <a:highlight>
                  <a:srgbClr val="FFFF00"/>
                </a:highlight>
              </a:rPr>
            </a:br>
            <a:r>
              <a:rPr lang="en-US" sz="2400" dirty="0">
                <a:highlight>
                  <a:srgbClr val="FFFF00"/>
                </a:highlight>
              </a:rPr>
              <a:t>increasing the </a:t>
            </a:r>
            <a:r>
              <a:rPr lang="en-US" sz="2400" i="1" dirty="0">
                <a:solidFill>
                  <a:srgbClr val="C00000"/>
                </a:solidFill>
                <a:highlight>
                  <a:srgbClr val="FFFF00"/>
                </a:highlight>
              </a:rPr>
              <a:t>risk of coordinated, accommodating, or interdependent behavior among some or all rivals in the market</a:t>
            </a:r>
            <a:r>
              <a:rPr lang="en-US" sz="2400" i="1" dirty="0">
                <a:highlight>
                  <a:srgbClr val="FFFF00"/>
                </a:highlight>
              </a:rPr>
              <a:t>. </a:t>
            </a:r>
            <a:endParaRPr lang="en-US" sz="2400" dirty="0">
              <a:solidFill>
                <a:srgbClr val="00B0F0"/>
              </a:solidFill>
              <a:highlight>
                <a:srgbClr val="FFFF00"/>
              </a:highlight>
            </a:endParaRPr>
          </a:p>
        </p:txBody>
      </p:sp>
      <p:sp>
        <p:nvSpPr>
          <p:cNvPr id="6" name="Slide Number Placeholder 5"/>
          <p:cNvSpPr>
            <a:spLocks noGrp="1"/>
          </p:cNvSpPr>
          <p:nvPr>
            <p:ph type="sldNum" sz="quarter" idx="12"/>
          </p:nvPr>
        </p:nvSpPr>
        <p:spPr/>
        <p:txBody>
          <a:bodyPr/>
          <a:lstStyle/>
          <a:p>
            <a:fld id="{A3FA0A93-60EE-4E9D-852F-604094E61050}" type="slidenum">
              <a:rPr lang="en-US" smtClean="0"/>
              <a:t>55</a:t>
            </a:fld>
            <a:endParaRPr lang="en-US"/>
          </a:p>
        </p:txBody>
      </p:sp>
      <p:sp>
        <p:nvSpPr>
          <p:cNvPr id="5" name="TextBox 4">
            <a:extLst>
              <a:ext uri="{FF2B5EF4-FFF2-40B4-BE49-F238E27FC236}">
                <a16:creationId xmlns:a16="http://schemas.microsoft.com/office/drawing/2014/main" id="{2FD4D5FE-B8F6-4065-A4F4-F0CF6ADE06D3}"/>
              </a:ext>
            </a:extLst>
          </p:cNvPr>
          <p:cNvSpPr txBox="1"/>
          <p:nvPr/>
        </p:nvSpPr>
        <p:spPr>
          <a:xfrm>
            <a:off x="8251431" y="1383958"/>
            <a:ext cx="3816744" cy="1631216"/>
          </a:xfrm>
          <a:prstGeom prst="rect">
            <a:avLst/>
          </a:prstGeom>
          <a:solidFill>
            <a:srgbClr val="FFC000"/>
          </a:solidFill>
          <a:ln w="38100">
            <a:solidFill>
              <a:srgbClr val="0070C0"/>
            </a:solidFill>
          </a:ln>
        </p:spPr>
        <p:txBody>
          <a:bodyPr wrap="square" rtlCol="0">
            <a:spAutoFit/>
          </a:bodyPr>
          <a:lstStyle/>
          <a:p>
            <a:r>
              <a:rPr lang="en-US" sz="2000" b="1" dirty="0">
                <a:solidFill>
                  <a:srgbClr val="0070C0"/>
                </a:solidFill>
              </a:rPr>
              <a:t>Any “accommodating” rivals’ conduct  (i.e., following price increase) is ignored, even if it is the case that rivals </a:t>
            </a:r>
            <a:r>
              <a:rPr lang="en-US" sz="2000" b="1" i="1" dirty="0">
                <a:solidFill>
                  <a:srgbClr val="0070C0"/>
                </a:solidFill>
              </a:rPr>
              <a:t>would </a:t>
            </a:r>
            <a:r>
              <a:rPr lang="en-US" sz="2000" b="1" dirty="0">
                <a:solidFill>
                  <a:srgbClr val="0070C0"/>
                </a:solidFill>
              </a:rPr>
              <a:t>follow the price increase.  </a:t>
            </a:r>
          </a:p>
        </p:txBody>
      </p:sp>
      <p:cxnSp>
        <p:nvCxnSpPr>
          <p:cNvPr id="7" name="Straight Arrow Connector 6">
            <a:extLst>
              <a:ext uri="{FF2B5EF4-FFF2-40B4-BE49-F238E27FC236}">
                <a16:creationId xmlns:a16="http://schemas.microsoft.com/office/drawing/2014/main" id="{00CFA435-76B6-4E3E-9E1A-752561EAC495}"/>
              </a:ext>
            </a:extLst>
          </p:cNvPr>
          <p:cNvCxnSpPr>
            <a:cxnSpLocks/>
          </p:cNvCxnSpPr>
          <p:nvPr/>
        </p:nvCxnSpPr>
        <p:spPr>
          <a:xfrm flipH="1">
            <a:off x="7282612" y="1784068"/>
            <a:ext cx="813424" cy="1743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94772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03A25842-D1D0-4FA2-B01C-0E79A9A5E359}" type="slidenum">
              <a:rPr lang="en-US" smtClean="0"/>
              <a:pPr>
                <a:defRPr/>
              </a:pPr>
              <a:t>6</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63725692"/>
              </p:ext>
            </p:extLst>
          </p:nvPr>
        </p:nvGraphicFramePr>
        <p:xfrm>
          <a:off x="1633220" y="1778001"/>
          <a:ext cx="9380220" cy="5043583"/>
        </p:xfrm>
        <a:graphic>
          <a:graphicData uri="http://schemas.openxmlformats.org/drawingml/2006/table">
            <a:tbl>
              <a:tblPr/>
              <a:tblGrid>
                <a:gridCol w="3045769">
                  <a:extLst>
                    <a:ext uri="{9D8B030D-6E8A-4147-A177-3AD203B41FA5}">
                      <a16:colId xmlns:a16="http://schemas.microsoft.com/office/drawing/2014/main" val="20000"/>
                    </a:ext>
                  </a:extLst>
                </a:gridCol>
                <a:gridCol w="6334451">
                  <a:extLst>
                    <a:ext uri="{9D8B030D-6E8A-4147-A177-3AD203B41FA5}">
                      <a16:colId xmlns:a16="http://schemas.microsoft.com/office/drawing/2014/main" val="20001"/>
                    </a:ext>
                  </a:extLst>
                </a:gridCol>
              </a:tblGrid>
              <a:tr h="706493">
                <a:tc>
                  <a:txBody>
                    <a:bodyPr/>
                    <a:lstStyle/>
                    <a:p>
                      <a:pPr marL="0" marR="0" algn="ctr">
                        <a:spcBef>
                          <a:spcPts val="0"/>
                        </a:spcBef>
                        <a:spcAft>
                          <a:spcPts val="0"/>
                        </a:spcAft>
                      </a:pPr>
                      <a:r>
                        <a:rPr lang="en-US" sz="1600" b="1" dirty="0">
                          <a:latin typeface="Times New Roman"/>
                          <a:ea typeface="Calibri"/>
                          <a:cs typeface="Times New Roman"/>
                        </a:rPr>
                        <a:t>Critical Loss Analysis</a:t>
                      </a:r>
                      <a:br>
                        <a:rPr lang="en-US" sz="1600" b="1" dirty="0">
                          <a:latin typeface="Times New Roman"/>
                          <a:ea typeface="Calibri"/>
                          <a:cs typeface="Times New Roman"/>
                        </a:rPr>
                      </a:br>
                      <a:r>
                        <a:rPr lang="en-US" sz="1600" b="1" dirty="0">
                          <a:latin typeface="Times New Roman"/>
                          <a:ea typeface="Calibri"/>
                          <a:cs typeface="Times New Roman"/>
                        </a:rPr>
                        <a:t>(“</a:t>
                      </a:r>
                      <a:r>
                        <a:rPr lang="en-US" sz="1600" b="1" dirty="0" err="1">
                          <a:latin typeface="Times New Roman"/>
                          <a:ea typeface="Calibri"/>
                          <a:cs typeface="Times New Roman"/>
                        </a:rPr>
                        <a:t>CLA</a:t>
                      </a:r>
                      <a:r>
                        <a:rPr lang="en-US" sz="1600" b="1" dirty="0">
                          <a:latin typeface="Times New Roman"/>
                          <a:ea typeface="Calibri"/>
                          <a:cs typeface="Times New Roman"/>
                        </a:rPr>
                        <a:t>”)</a:t>
                      </a:r>
                      <a:endParaRPr lang="en-US" sz="1600" dirty="0">
                        <a:latin typeface="Times New Roman"/>
                        <a:ea typeface="Times New Roman"/>
                        <a:cs typeface="Times New Roman"/>
                      </a:endParaRP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b="1" dirty="0">
                          <a:latin typeface="Times New Roman"/>
                          <a:ea typeface="Calibri"/>
                          <a:cs typeface="Times New Roman"/>
                        </a:rPr>
                        <a:t>Analysis of the magnitude of lost sales that would make it profit-maximizing (or not) for the hypothetical monopolist to impose a particular SSNIP.</a:t>
                      </a:r>
                      <a:endParaRPr lang="en-US" sz="1600" dirty="0">
                        <a:latin typeface="Times New Roman"/>
                        <a:ea typeface="Times New Roman"/>
                        <a:cs typeface="Times New Roman"/>
                      </a:endParaRP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06493">
                <a:tc>
                  <a:txBody>
                    <a:bodyPr/>
                    <a:lstStyle/>
                    <a:p>
                      <a:pPr marL="0" marR="0" algn="ctr">
                        <a:spcBef>
                          <a:spcPts val="0"/>
                        </a:spcBef>
                        <a:spcAft>
                          <a:spcPts val="0"/>
                        </a:spcAft>
                      </a:pPr>
                      <a:r>
                        <a:rPr lang="en-US" sz="1600" b="1">
                          <a:latin typeface="Times New Roman"/>
                          <a:ea typeface="Calibri"/>
                          <a:cs typeface="Times New Roman"/>
                        </a:rPr>
                        <a:t>Diversion Ratio</a:t>
                      </a:r>
                      <a:br>
                        <a:rPr lang="en-US" sz="1600" b="1">
                          <a:latin typeface="Times New Roman"/>
                          <a:ea typeface="Calibri"/>
                          <a:cs typeface="Times New Roman"/>
                        </a:rPr>
                      </a:br>
                      <a:r>
                        <a:rPr lang="en-US" sz="1600" b="1">
                          <a:latin typeface="Times New Roman"/>
                          <a:ea typeface="Calibri"/>
                          <a:cs typeface="Times New Roman"/>
                        </a:rPr>
                        <a:t>(“DR”)</a:t>
                      </a:r>
                      <a:endParaRPr lang="en-US" sz="1600">
                        <a:latin typeface="Times New Roman"/>
                        <a:ea typeface="Times New Roman"/>
                        <a:cs typeface="Times New Roman"/>
                      </a:endParaRP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b="1" dirty="0">
                          <a:latin typeface="Times New Roman"/>
                          <a:ea typeface="Calibri"/>
                          <a:cs typeface="Times New Roman"/>
                        </a:rPr>
                        <a:t>The diversion ratio from Product 1 to Product 2 is defined as the percentage of unit sales lost by Product 1, when its price rises, that are captured by Product 2.</a:t>
                      </a:r>
                      <a:endParaRPr lang="en-US" sz="1600" dirty="0">
                        <a:latin typeface="Times New Roman"/>
                        <a:ea typeface="Times New Roman"/>
                        <a:cs typeface="Times New Roman"/>
                      </a:endParaRP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06493">
                <a:tc>
                  <a:txBody>
                    <a:bodyPr/>
                    <a:lstStyle/>
                    <a:p>
                      <a:pPr marL="0" marR="0" algn="ctr">
                        <a:spcBef>
                          <a:spcPts val="0"/>
                        </a:spcBef>
                        <a:spcAft>
                          <a:spcPts val="0"/>
                        </a:spcAft>
                      </a:pPr>
                      <a:r>
                        <a:rPr lang="en-US" sz="1600" b="1">
                          <a:latin typeface="Times New Roman"/>
                          <a:ea typeface="Calibri"/>
                          <a:cs typeface="Times New Roman"/>
                        </a:rPr>
                        <a:t>Upward Pricing Pressure</a:t>
                      </a:r>
                      <a:br>
                        <a:rPr lang="en-US" sz="1600" b="1">
                          <a:latin typeface="Times New Roman"/>
                          <a:ea typeface="Calibri"/>
                          <a:cs typeface="Times New Roman"/>
                        </a:rPr>
                      </a:br>
                      <a:r>
                        <a:rPr lang="en-US" sz="1600" b="1">
                          <a:latin typeface="Times New Roman"/>
                          <a:ea typeface="Calibri"/>
                          <a:cs typeface="Times New Roman"/>
                        </a:rPr>
                        <a:t>(“UPP”)</a:t>
                      </a:r>
                      <a:endParaRPr lang="en-US" sz="1600">
                        <a:latin typeface="Times New Roman"/>
                        <a:ea typeface="Times New Roman"/>
                        <a:cs typeface="Times New Roman"/>
                      </a:endParaRP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b="1" dirty="0">
                          <a:latin typeface="Times New Roman"/>
                          <a:ea typeface="Calibri"/>
                          <a:cs typeface="Times New Roman"/>
                        </a:rPr>
                        <a:t>The incentive to raise prices emerging from acquisition of a close competitor.  This </a:t>
                      </a:r>
                      <a:r>
                        <a:rPr lang="en-US" sz="1600" b="1" dirty="0" err="1">
                          <a:latin typeface="Times New Roman"/>
                          <a:ea typeface="Calibri"/>
                          <a:cs typeface="Times New Roman"/>
                        </a:rPr>
                        <a:t>UPP</a:t>
                      </a:r>
                      <a:r>
                        <a:rPr lang="en-US" sz="1600" b="1" dirty="0">
                          <a:latin typeface="Times New Roman"/>
                          <a:ea typeface="Calibri"/>
                          <a:cs typeface="Times New Roman"/>
                        </a:rPr>
                        <a:t> is measured as the “value of diverted sales” and the </a:t>
                      </a:r>
                      <a:r>
                        <a:rPr lang="en-US" sz="1600" b="1" dirty="0" err="1">
                          <a:latin typeface="Times New Roman"/>
                          <a:ea typeface="Calibri"/>
                          <a:cs typeface="Times New Roman"/>
                        </a:rPr>
                        <a:t>GUPPI</a:t>
                      </a:r>
                      <a:endParaRPr lang="en-US" sz="1600" dirty="0">
                        <a:latin typeface="Times New Roman"/>
                        <a:ea typeface="Times New Roman"/>
                        <a:cs typeface="Times New Roman"/>
                      </a:endParaRP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88655">
                <a:tc>
                  <a:txBody>
                    <a:bodyPr/>
                    <a:lstStyle/>
                    <a:p>
                      <a:pPr marL="0" marR="0" algn="ctr">
                        <a:spcBef>
                          <a:spcPts val="0"/>
                        </a:spcBef>
                        <a:spcAft>
                          <a:spcPts val="0"/>
                        </a:spcAft>
                      </a:pPr>
                      <a:r>
                        <a:rPr lang="en-US" sz="1600" b="1" dirty="0">
                          <a:latin typeface="Times New Roman"/>
                          <a:ea typeface="Calibri"/>
                          <a:cs typeface="Times New Roman"/>
                        </a:rPr>
                        <a:t>Downward Pricing Pressure</a:t>
                      </a:r>
                      <a:br>
                        <a:rPr lang="en-US" sz="1600" b="1" dirty="0">
                          <a:latin typeface="Times New Roman"/>
                          <a:ea typeface="Calibri"/>
                          <a:cs typeface="Times New Roman"/>
                        </a:rPr>
                      </a:br>
                      <a:r>
                        <a:rPr lang="en-US" sz="1600" b="1" dirty="0">
                          <a:latin typeface="Times New Roman"/>
                          <a:ea typeface="Calibri"/>
                          <a:cs typeface="Times New Roman"/>
                        </a:rPr>
                        <a:t>(“</a:t>
                      </a:r>
                      <a:r>
                        <a:rPr lang="en-US" sz="1600" b="1" dirty="0" err="1">
                          <a:latin typeface="Times New Roman"/>
                          <a:ea typeface="Calibri"/>
                          <a:cs typeface="Times New Roman"/>
                        </a:rPr>
                        <a:t>DPP</a:t>
                      </a:r>
                      <a:r>
                        <a:rPr lang="en-US" sz="1600" b="1" dirty="0">
                          <a:latin typeface="Times New Roman"/>
                          <a:ea typeface="Calibri"/>
                          <a:cs typeface="Times New Roman"/>
                        </a:rPr>
                        <a:t>”)</a:t>
                      </a:r>
                      <a:endParaRPr lang="en-US" sz="1600" dirty="0">
                        <a:latin typeface="Times New Roman"/>
                        <a:ea typeface="Times New Roman"/>
                        <a:cs typeface="Times New Roman"/>
                      </a:endParaRP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b="1" dirty="0">
                          <a:latin typeface="Times New Roman"/>
                          <a:ea typeface="Calibri"/>
                          <a:cs typeface="Times New Roman"/>
                        </a:rPr>
                        <a:t>The incentive to lower prices resulting from cost savings generated from a merger.</a:t>
                      </a:r>
                      <a:endParaRPr lang="en-US" sz="1600" dirty="0">
                        <a:latin typeface="Times New Roman"/>
                        <a:ea typeface="Times New Roman"/>
                        <a:cs typeface="Times New Roman"/>
                      </a:endParaRP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706493">
                <a:tc>
                  <a:txBody>
                    <a:bodyPr/>
                    <a:lstStyle/>
                    <a:p>
                      <a:pPr marL="0" marR="0" algn="ctr">
                        <a:spcBef>
                          <a:spcPts val="0"/>
                        </a:spcBef>
                        <a:spcAft>
                          <a:spcPts val="0"/>
                        </a:spcAft>
                      </a:pPr>
                      <a:r>
                        <a:rPr lang="en-US" sz="1600" b="1" dirty="0">
                          <a:latin typeface="Times New Roman"/>
                          <a:ea typeface="Calibri"/>
                          <a:cs typeface="Times New Roman"/>
                        </a:rPr>
                        <a:t>Gross Upward Pricing Pressure Index</a:t>
                      </a:r>
                      <a:br>
                        <a:rPr lang="en-US" sz="1600" b="1" dirty="0">
                          <a:latin typeface="Times New Roman"/>
                          <a:ea typeface="Calibri"/>
                          <a:cs typeface="Times New Roman"/>
                        </a:rPr>
                      </a:br>
                      <a:r>
                        <a:rPr lang="en-US" sz="1600" b="1" dirty="0">
                          <a:latin typeface="Times New Roman"/>
                          <a:ea typeface="Calibri"/>
                          <a:cs typeface="Times New Roman"/>
                        </a:rPr>
                        <a:t>(“</a:t>
                      </a:r>
                      <a:r>
                        <a:rPr lang="en-US" sz="1600" b="1" dirty="0" err="1">
                          <a:latin typeface="Times New Roman"/>
                          <a:ea typeface="Calibri"/>
                          <a:cs typeface="Times New Roman"/>
                        </a:rPr>
                        <a:t>GUPPI</a:t>
                      </a:r>
                      <a:r>
                        <a:rPr lang="en-US" sz="1600" b="1" dirty="0">
                          <a:latin typeface="Times New Roman"/>
                          <a:ea typeface="Calibri"/>
                          <a:cs typeface="Times New Roman"/>
                        </a:rPr>
                        <a:t>”)</a:t>
                      </a:r>
                      <a:endParaRPr lang="en-US" sz="1600" dirty="0">
                        <a:latin typeface="Times New Roman"/>
                        <a:ea typeface="Times New Roman"/>
                        <a:cs typeface="Times New Roman"/>
                      </a:endParaRP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b="1" dirty="0">
                          <a:latin typeface="Times New Roman"/>
                          <a:ea typeface="Calibri"/>
                          <a:cs typeface="Times New Roman"/>
                        </a:rPr>
                        <a:t>The value of diverted sales divided by the lost revenues attributable to a price increase in product 1.</a:t>
                      </a:r>
                      <a:endParaRPr lang="en-US" sz="1600" dirty="0">
                        <a:latin typeface="Times New Roman"/>
                        <a:ea typeface="Times New Roman"/>
                        <a:cs typeface="Times New Roman"/>
                      </a:endParaRP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628848">
                <a:tc>
                  <a:txBody>
                    <a:bodyPr/>
                    <a:lstStyle/>
                    <a:p>
                      <a:pPr marL="0" marR="0" algn="ctr">
                        <a:spcBef>
                          <a:spcPts val="0"/>
                        </a:spcBef>
                        <a:spcAft>
                          <a:spcPts val="0"/>
                        </a:spcAft>
                      </a:pPr>
                      <a:r>
                        <a:rPr lang="en-US" sz="1600" b="1" dirty="0">
                          <a:latin typeface="Times New Roman"/>
                          <a:ea typeface="Calibri"/>
                          <a:cs typeface="Times New Roman"/>
                        </a:rPr>
                        <a:t>Value of Diverted Sales </a:t>
                      </a:r>
                      <a:br>
                        <a:rPr lang="en-US" sz="1600" b="1" dirty="0">
                          <a:latin typeface="Times New Roman"/>
                          <a:ea typeface="Calibri"/>
                          <a:cs typeface="Times New Roman"/>
                        </a:rPr>
                      </a:br>
                      <a:r>
                        <a:rPr lang="en-US" sz="1600" b="1" dirty="0">
                          <a:latin typeface="Times New Roman"/>
                          <a:ea typeface="Calibri"/>
                          <a:cs typeface="Times New Roman"/>
                        </a:rPr>
                        <a:t>(“VDS”)</a:t>
                      </a:r>
                      <a:endParaRPr lang="en-US" sz="1600" dirty="0">
                        <a:latin typeface="Times New Roman"/>
                        <a:ea typeface="Times New Roman"/>
                        <a:cs typeface="Times New Roman"/>
                      </a:endParaRP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b="1" dirty="0">
                          <a:latin typeface="Times New Roman"/>
                          <a:ea typeface="Calibri"/>
                          <a:cs typeface="Times New Roman"/>
                        </a:rPr>
                        <a:t>The number of units diverted from one product sold by the merging firms to a second of its products in response to a price increase on the first product, multiplied by the dollar margin between price and incremental cost on the second product.  The value of diverted sales can be interpreted as a measure of the extra (opportunity) cost the merged firm bears in selling more units of Product 1.</a:t>
                      </a:r>
                      <a:endParaRPr lang="en-US" sz="1600" dirty="0">
                        <a:latin typeface="Times New Roman"/>
                        <a:ea typeface="Times New Roman"/>
                        <a:cs typeface="Times New Roman"/>
                      </a:endParaRP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184321" name="Rectangle 1"/>
          <p:cNvSpPr>
            <a:spLocks noChangeArrowheads="1"/>
          </p:cNvSpPr>
          <p:nvPr/>
        </p:nvSpPr>
        <p:spPr bwMode="auto">
          <a:xfrm>
            <a:off x="1756719" y="145936"/>
            <a:ext cx="8229600"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57200" algn="ctr" eaLnBrk="0" fontAlgn="base" hangingPunct="0">
              <a:spcBef>
                <a:spcPct val="0"/>
              </a:spcBef>
              <a:spcAft>
                <a:spcPct val="0"/>
              </a:spcAft>
            </a:pPr>
            <a:r>
              <a:rPr lang="en-US" sz="2800" dirty="0"/>
              <a:t>Glossary of Unilateral Effects Concepts:</a:t>
            </a:r>
          </a:p>
          <a:p>
            <a:pPr indent="457200" algn="ctr" eaLnBrk="0" fontAlgn="base" hangingPunct="0">
              <a:spcBef>
                <a:spcPct val="0"/>
              </a:spcBef>
              <a:spcAft>
                <a:spcPct val="0"/>
              </a:spcAft>
            </a:pPr>
            <a:r>
              <a:rPr lang="en-US" altLang="ko-KR" sz="2800" dirty="0"/>
              <a:t>For Later Reference</a:t>
            </a:r>
            <a:endParaRPr lang="en-US" altLang="ko-KR" sz="1600" dirty="0"/>
          </a:p>
        </p:txBody>
      </p:sp>
      <p:sp>
        <p:nvSpPr>
          <p:cNvPr id="9" name="TextBox 8"/>
          <p:cNvSpPr txBox="1"/>
          <p:nvPr/>
        </p:nvSpPr>
        <p:spPr>
          <a:xfrm>
            <a:off x="3022601" y="1297801"/>
            <a:ext cx="668709" cy="369332"/>
          </a:xfrm>
          <a:prstGeom prst="rect">
            <a:avLst/>
          </a:prstGeom>
          <a:noFill/>
        </p:spPr>
        <p:txBody>
          <a:bodyPr wrap="none" rtlCol="0">
            <a:spAutoFit/>
          </a:bodyPr>
          <a:lstStyle/>
          <a:p>
            <a:r>
              <a:rPr lang="en-US" u="sng" dirty="0"/>
              <a:t>Term</a:t>
            </a:r>
          </a:p>
        </p:txBody>
      </p:sp>
      <p:sp>
        <p:nvSpPr>
          <p:cNvPr id="10" name="TextBox 9"/>
          <p:cNvSpPr txBox="1"/>
          <p:nvPr/>
        </p:nvSpPr>
        <p:spPr>
          <a:xfrm>
            <a:off x="6847840" y="1353235"/>
            <a:ext cx="1133644" cy="369332"/>
          </a:xfrm>
          <a:prstGeom prst="rect">
            <a:avLst/>
          </a:prstGeom>
          <a:noFill/>
        </p:spPr>
        <p:txBody>
          <a:bodyPr wrap="none" rtlCol="0">
            <a:spAutoFit/>
          </a:bodyPr>
          <a:lstStyle/>
          <a:p>
            <a:r>
              <a:rPr lang="en-US" u="sng" dirty="0"/>
              <a:t>Definition</a:t>
            </a:r>
          </a:p>
        </p:txBody>
      </p:sp>
    </p:spTree>
    <p:extLst>
      <p:ext uri="{BB962C8B-B14F-4D97-AF65-F5344CB8AC3E}">
        <p14:creationId xmlns:p14="http://schemas.microsoft.com/office/powerpoint/2010/main" val="9560763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C8D25-9E88-49CC-9A11-05CAD9FA86F0}"/>
              </a:ext>
            </a:extLst>
          </p:cNvPr>
          <p:cNvSpPr>
            <a:spLocks noGrp="1"/>
          </p:cNvSpPr>
          <p:nvPr>
            <p:ph type="title"/>
          </p:nvPr>
        </p:nvSpPr>
        <p:spPr/>
        <p:txBody>
          <a:bodyPr/>
          <a:lstStyle/>
          <a:p>
            <a:pPr algn="ctr"/>
            <a:r>
              <a:rPr lang="en-US" i="1" dirty="0"/>
              <a:t>Kraft </a:t>
            </a:r>
            <a:r>
              <a:rPr lang="en-US" dirty="0"/>
              <a:t>(1995): A First </a:t>
            </a:r>
            <a:r>
              <a:rPr lang="en-US" i="1" dirty="0"/>
              <a:t>(but unsuccessful) </a:t>
            </a:r>
            <a:r>
              <a:rPr lang="en-US" dirty="0"/>
              <a:t>Unilateral Effects Case</a:t>
            </a:r>
            <a:br>
              <a:rPr lang="en-US" dirty="0"/>
            </a:br>
            <a:br>
              <a:rPr lang="en-US" dirty="0"/>
            </a:br>
            <a:r>
              <a:rPr lang="en-US" dirty="0"/>
              <a:t>Merger of Post and Nabisco Cereals </a:t>
            </a:r>
            <a:br>
              <a:rPr lang="en-US" dirty="0"/>
            </a:br>
            <a:r>
              <a:rPr lang="en-US" dirty="0"/>
              <a:t>“Grape Nuts” &amp; “Shredded Wheat” Brands</a:t>
            </a:r>
          </a:p>
        </p:txBody>
      </p:sp>
      <p:sp>
        <p:nvSpPr>
          <p:cNvPr id="3" name="Text Placeholder 2">
            <a:extLst>
              <a:ext uri="{FF2B5EF4-FFF2-40B4-BE49-F238E27FC236}">
                <a16:creationId xmlns:a16="http://schemas.microsoft.com/office/drawing/2014/main" id="{3E102DEE-DF75-43E7-90FC-A20DC07538C8}"/>
              </a:ext>
            </a:extLst>
          </p:cNvPr>
          <p:cNvSpPr>
            <a:spLocks noGrp="1"/>
          </p:cNvSpPr>
          <p:nvPr>
            <p:ph type="body" idx="1"/>
          </p:nvPr>
        </p:nvSpPr>
        <p:spPr/>
        <p:txBody>
          <a:bodyPr/>
          <a:lstStyle/>
          <a:p>
            <a:pPr algn="ctr"/>
            <a:r>
              <a:rPr lang="en-US" dirty="0">
                <a:solidFill>
                  <a:schemeClr val="tx1"/>
                </a:solidFill>
              </a:rPr>
              <a:t> </a:t>
            </a:r>
          </a:p>
          <a:p>
            <a:pPr algn="ctr"/>
            <a:r>
              <a:rPr lang="en-US" i="1" dirty="0">
                <a:solidFill>
                  <a:schemeClr val="tx1"/>
                </a:solidFill>
              </a:rPr>
              <a:t>Note: Case brought by New York State AG</a:t>
            </a:r>
          </a:p>
        </p:txBody>
      </p:sp>
      <p:sp>
        <p:nvSpPr>
          <p:cNvPr id="4" name="Slide Number Placeholder 3">
            <a:extLst>
              <a:ext uri="{FF2B5EF4-FFF2-40B4-BE49-F238E27FC236}">
                <a16:creationId xmlns:a16="http://schemas.microsoft.com/office/drawing/2014/main" id="{56EC4123-B761-49E7-A2DC-A67799C54C7A}"/>
              </a:ext>
            </a:extLst>
          </p:cNvPr>
          <p:cNvSpPr>
            <a:spLocks noGrp="1"/>
          </p:cNvSpPr>
          <p:nvPr>
            <p:ph type="sldNum" sz="quarter" idx="12"/>
          </p:nvPr>
        </p:nvSpPr>
        <p:spPr/>
        <p:txBody>
          <a:bodyPr/>
          <a:lstStyle/>
          <a:p>
            <a:fld id="{A3FA0A93-60EE-4E9D-852F-604094E61050}" type="slidenum">
              <a:rPr lang="en-US" smtClean="0"/>
              <a:t>7</a:t>
            </a:fld>
            <a:endParaRPr lang="en-US"/>
          </a:p>
        </p:txBody>
      </p:sp>
    </p:spTree>
    <p:extLst>
      <p:ext uri="{BB962C8B-B14F-4D97-AF65-F5344CB8AC3E}">
        <p14:creationId xmlns:p14="http://schemas.microsoft.com/office/powerpoint/2010/main" val="40630980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27">
            <a:extLst>
              <a:ext uri="{FF2B5EF4-FFF2-40B4-BE49-F238E27FC236}">
                <a16:creationId xmlns:a16="http://schemas.microsoft.com/office/drawing/2014/main" id="{E81DC497-1E9F-41B1-B4BE-88D740D31FD9}"/>
              </a:ext>
            </a:extLst>
          </p:cNvPr>
          <p:cNvSpPr>
            <a:spLocks noGrp="1"/>
          </p:cNvSpPr>
          <p:nvPr>
            <p:ph type="title"/>
          </p:nvPr>
        </p:nvSpPr>
        <p:spPr>
          <a:xfrm>
            <a:off x="273340" y="147174"/>
            <a:ext cx="10515600" cy="1325563"/>
          </a:xfrm>
        </p:spPr>
        <p:txBody>
          <a:bodyPr/>
          <a:lstStyle/>
          <a:p>
            <a:r>
              <a:rPr lang="en-US" dirty="0"/>
              <a:t>Differentiated Cereals: Grain, Shape (“Mouth-Feel”), Sugar, Flavors, “Positioning,” Organic, Price </a:t>
            </a:r>
          </a:p>
        </p:txBody>
      </p:sp>
      <p:sp>
        <p:nvSpPr>
          <p:cNvPr id="29" name="Content Placeholder 28">
            <a:extLst>
              <a:ext uri="{FF2B5EF4-FFF2-40B4-BE49-F238E27FC236}">
                <a16:creationId xmlns:a16="http://schemas.microsoft.com/office/drawing/2014/main" id="{63468511-AC86-413E-9865-C0E4DD2368EF}"/>
              </a:ext>
            </a:extLst>
          </p:cNvPr>
          <p:cNvSpPr>
            <a:spLocks noGrp="1"/>
          </p:cNvSpPr>
          <p:nvPr>
            <p:ph idx="1"/>
          </p:nvPr>
        </p:nvSpPr>
        <p:spPr>
          <a:xfrm>
            <a:off x="347903" y="2232874"/>
            <a:ext cx="10515600" cy="4351338"/>
          </a:xfrm>
        </p:spPr>
        <p:txBody>
          <a:bodyPr/>
          <a:lstStyle/>
          <a:p>
            <a:pPr marL="0" indent="0">
              <a:buNone/>
            </a:pPr>
            <a:r>
              <a:rPr lang="en-US" dirty="0"/>
              <a:t>   </a:t>
            </a:r>
          </a:p>
        </p:txBody>
      </p:sp>
      <p:sp>
        <p:nvSpPr>
          <p:cNvPr id="2" name="Slide Number Placeholder 1">
            <a:extLst>
              <a:ext uri="{FF2B5EF4-FFF2-40B4-BE49-F238E27FC236}">
                <a16:creationId xmlns:a16="http://schemas.microsoft.com/office/drawing/2014/main" id="{8C70D148-8BCC-434D-8B29-8DFAECC4B0C8}"/>
              </a:ext>
            </a:extLst>
          </p:cNvPr>
          <p:cNvSpPr>
            <a:spLocks noGrp="1"/>
          </p:cNvSpPr>
          <p:nvPr>
            <p:ph type="sldNum" sz="quarter" idx="12"/>
          </p:nvPr>
        </p:nvSpPr>
        <p:spPr/>
        <p:txBody>
          <a:bodyPr/>
          <a:lstStyle/>
          <a:p>
            <a:fld id="{A3FA0A93-60EE-4E9D-852F-604094E61050}" type="slidenum">
              <a:rPr lang="en-US" smtClean="0"/>
              <a:t>8</a:t>
            </a:fld>
            <a:endParaRPr lang="en-US"/>
          </a:p>
        </p:txBody>
      </p:sp>
      <p:pic>
        <p:nvPicPr>
          <p:cNvPr id="9" name="Picture 8">
            <a:extLst>
              <a:ext uri="{FF2B5EF4-FFF2-40B4-BE49-F238E27FC236}">
                <a16:creationId xmlns:a16="http://schemas.microsoft.com/office/drawing/2014/main" id="{0ECEEAE3-0044-44D6-9FF1-C67CB28C93A1}"/>
              </a:ext>
            </a:extLst>
          </p:cNvPr>
          <p:cNvPicPr>
            <a:picLocks noChangeAspect="1"/>
          </p:cNvPicPr>
          <p:nvPr/>
        </p:nvPicPr>
        <p:blipFill>
          <a:blip r:embed="rId3"/>
          <a:stretch>
            <a:fillRect/>
          </a:stretch>
        </p:blipFill>
        <p:spPr>
          <a:xfrm>
            <a:off x="273340" y="2387888"/>
            <a:ext cx="1505917" cy="1632237"/>
          </a:xfrm>
          <a:prstGeom prst="rect">
            <a:avLst/>
          </a:prstGeom>
        </p:spPr>
      </p:pic>
      <p:pic>
        <p:nvPicPr>
          <p:cNvPr id="11" name="Picture 10">
            <a:extLst>
              <a:ext uri="{FF2B5EF4-FFF2-40B4-BE49-F238E27FC236}">
                <a16:creationId xmlns:a16="http://schemas.microsoft.com/office/drawing/2014/main" id="{3A68B17A-278A-4379-A105-9F57430268E4}"/>
              </a:ext>
            </a:extLst>
          </p:cNvPr>
          <p:cNvPicPr>
            <a:picLocks noChangeAspect="1"/>
          </p:cNvPicPr>
          <p:nvPr/>
        </p:nvPicPr>
        <p:blipFill>
          <a:blip r:embed="rId4"/>
          <a:stretch>
            <a:fillRect/>
          </a:stretch>
        </p:blipFill>
        <p:spPr>
          <a:xfrm>
            <a:off x="2339726" y="4133410"/>
            <a:ext cx="977950" cy="1511378"/>
          </a:xfrm>
          <a:prstGeom prst="rect">
            <a:avLst/>
          </a:prstGeom>
        </p:spPr>
      </p:pic>
      <p:pic>
        <p:nvPicPr>
          <p:cNvPr id="12" name="Picture 11">
            <a:extLst>
              <a:ext uri="{FF2B5EF4-FFF2-40B4-BE49-F238E27FC236}">
                <a16:creationId xmlns:a16="http://schemas.microsoft.com/office/drawing/2014/main" id="{FFAEE6E6-E77D-45F8-A262-4D0FA73EEABA}"/>
              </a:ext>
            </a:extLst>
          </p:cNvPr>
          <p:cNvPicPr>
            <a:picLocks noChangeAspect="1"/>
          </p:cNvPicPr>
          <p:nvPr/>
        </p:nvPicPr>
        <p:blipFill>
          <a:blip r:embed="rId5"/>
          <a:stretch>
            <a:fillRect/>
          </a:stretch>
        </p:blipFill>
        <p:spPr>
          <a:xfrm>
            <a:off x="459014" y="4088893"/>
            <a:ext cx="1181161" cy="1670136"/>
          </a:xfrm>
          <a:prstGeom prst="rect">
            <a:avLst/>
          </a:prstGeom>
        </p:spPr>
      </p:pic>
      <p:pic>
        <p:nvPicPr>
          <p:cNvPr id="13" name="Picture 12">
            <a:extLst>
              <a:ext uri="{FF2B5EF4-FFF2-40B4-BE49-F238E27FC236}">
                <a16:creationId xmlns:a16="http://schemas.microsoft.com/office/drawing/2014/main" id="{0729AA51-AF94-4B7A-961B-A7BBBF3EE075}"/>
              </a:ext>
            </a:extLst>
          </p:cNvPr>
          <p:cNvPicPr>
            <a:picLocks noChangeAspect="1"/>
          </p:cNvPicPr>
          <p:nvPr/>
        </p:nvPicPr>
        <p:blipFill>
          <a:blip r:embed="rId6"/>
          <a:stretch>
            <a:fillRect/>
          </a:stretch>
        </p:blipFill>
        <p:spPr>
          <a:xfrm>
            <a:off x="2339726" y="5605342"/>
            <a:ext cx="894423" cy="1249352"/>
          </a:xfrm>
          <a:prstGeom prst="rect">
            <a:avLst/>
          </a:prstGeom>
        </p:spPr>
      </p:pic>
      <p:pic>
        <p:nvPicPr>
          <p:cNvPr id="15" name="Picture 14">
            <a:extLst>
              <a:ext uri="{FF2B5EF4-FFF2-40B4-BE49-F238E27FC236}">
                <a16:creationId xmlns:a16="http://schemas.microsoft.com/office/drawing/2014/main" id="{EB04E749-015C-4105-B8E8-FCAC516050EE}"/>
              </a:ext>
            </a:extLst>
          </p:cNvPr>
          <p:cNvPicPr>
            <a:picLocks noChangeAspect="1"/>
          </p:cNvPicPr>
          <p:nvPr/>
        </p:nvPicPr>
        <p:blipFill>
          <a:blip r:embed="rId7"/>
          <a:stretch>
            <a:fillRect/>
          </a:stretch>
        </p:blipFill>
        <p:spPr>
          <a:xfrm>
            <a:off x="8355723" y="2033737"/>
            <a:ext cx="1289116" cy="1873346"/>
          </a:xfrm>
          <a:prstGeom prst="rect">
            <a:avLst/>
          </a:prstGeom>
        </p:spPr>
      </p:pic>
      <p:pic>
        <p:nvPicPr>
          <p:cNvPr id="16" name="Picture 15">
            <a:extLst>
              <a:ext uri="{FF2B5EF4-FFF2-40B4-BE49-F238E27FC236}">
                <a16:creationId xmlns:a16="http://schemas.microsoft.com/office/drawing/2014/main" id="{8FCC91E0-2243-4C4A-A0B7-70B948FEB647}"/>
              </a:ext>
            </a:extLst>
          </p:cNvPr>
          <p:cNvPicPr>
            <a:picLocks noChangeAspect="1"/>
          </p:cNvPicPr>
          <p:nvPr/>
        </p:nvPicPr>
        <p:blipFill>
          <a:blip r:embed="rId8"/>
          <a:stretch>
            <a:fillRect/>
          </a:stretch>
        </p:blipFill>
        <p:spPr>
          <a:xfrm>
            <a:off x="2340770" y="2388679"/>
            <a:ext cx="1028753" cy="1536779"/>
          </a:xfrm>
          <a:prstGeom prst="rect">
            <a:avLst/>
          </a:prstGeom>
        </p:spPr>
      </p:pic>
      <p:pic>
        <p:nvPicPr>
          <p:cNvPr id="17" name="Picture 16">
            <a:extLst>
              <a:ext uri="{FF2B5EF4-FFF2-40B4-BE49-F238E27FC236}">
                <a16:creationId xmlns:a16="http://schemas.microsoft.com/office/drawing/2014/main" id="{EF372B9B-5276-4249-B171-12C3DCBEA743}"/>
              </a:ext>
            </a:extLst>
          </p:cNvPr>
          <p:cNvPicPr>
            <a:picLocks noChangeAspect="1"/>
          </p:cNvPicPr>
          <p:nvPr/>
        </p:nvPicPr>
        <p:blipFill>
          <a:blip r:embed="rId9"/>
          <a:stretch>
            <a:fillRect/>
          </a:stretch>
        </p:blipFill>
        <p:spPr>
          <a:xfrm>
            <a:off x="3396181" y="2436193"/>
            <a:ext cx="977950" cy="1535625"/>
          </a:xfrm>
          <a:prstGeom prst="rect">
            <a:avLst/>
          </a:prstGeom>
        </p:spPr>
      </p:pic>
      <p:sp>
        <p:nvSpPr>
          <p:cNvPr id="18" name="TextBox 17">
            <a:extLst>
              <a:ext uri="{FF2B5EF4-FFF2-40B4-BE49-F238E27FC236}">
                <a16:creationId xmlns:a16="http://schemas.microsoft.com/office/drawing/2014/main" id="{9696B2FB-2178-4525-99EE-D5EBC20A3DA5}"/>
              </a:ext>
            </a:extLst>
          </p:cNvPr>
          <p:cNvSpPr txBox="1"/>
          <p:nvPr/>
        </p:nvSpPr>
        <p:spPr>
          <a:xfrm flipH="1">
            <a:off x="8276281" y="1341063"/>
            <a:ext cx="1340529" cy="646331"/>
          </a:xfrm>
          <a:prstGeom prst="rect">
            <a:avLst/>
          </a:prstGeom>
          <a:noFill/>
          <a:ln w="38100">
            <a:solidFill>
              <a:schemeClr val="accent1"/>
            </a:solidFill>
          </a:ln>
        </p:spPr>
        <p:txBody>
          <a:bodyPr wrap="square" rtlCol="0">
            <a:spAutoFit/>
          </a:bodyPr>
          <a:lstStyle/>
          <a:p>
            <a:r>
              <a:rPr lang="en-US" b="1" dirty="0">
                <a:solidFill>
                  <a:srgbClr val="0070C0"/>
                </a:solidFill>
              </a:rPr>
              <a:t>Brand Extensions</a:t>
            </a:r>
          </a:p>
        </p:txBody>
      </p:sp>
      <p:cxnSp>
        <p:nvCxnSpPr>
          <p:cNvPr id="20" name="Straight Arrow Connector 19">
            <a:extLst>
              <a:ext uri="{FF2B5EF4-FFF2-40B4-BE49-F238E27FC236}">
                <a16:creationId xmlns:a16="http://schemas.microsoft.com/office/drawing/2014/main" id="{02187B0B-4376-4BFF-B420-A6772853BFF1}"/>
              </a:ext>
            </a:extLst>
          </p:cNvPr>
          <p:cNvCxnSpPr>
            <a:cxnSpLocks/>
          </p:cNvCxnSpPr>
          <p:nvPr/>
        </p:nvCxnSpPr>
        <p:spPr>
          <a:xfrm flipH="1" flipV="1">
            <a:off x="3396181" y="5956908"/>
            <a:ext cx="339354" cy="332992"/>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320DF878-C5F3-46A0-9E5A-747572350E97}"/>
              </a:ext>
            </a:extLst>
          </p:cNvPr>
          <p:cNvSpPr txBox="1"/>
          <p:nvPr/>
        </p:nvSpPr>
        <p:spPr>
          <a:xfrm flipH="1">
            <a:off x="3735534" y="5943342"/>
            <a:ext cx="894423" cy="646331"/>
          </a:xfrm>
          <a:prstGeom prst="rect">
            <a:avLst/>
          </a:prstGeom>
          <a:noFill/>
          <a:ln w="38100">
            <a:solidFill>
              <a:schemeClr val="accent1"/>
            </a:solidFill>
          </a:ln>
        </p:spPr>
        <p:txBody>
          <a:bodyPr wrap="square" rtlCol="0">
            <a:spAutoFit/>
          </a:bodyPr>
          <a:lstStyle/>
          <a:p>
            <a:r>
              <a:rPr lang="en-US" b="1" dirty="0">
                <a:solidFill>
                  <a:srgbClr val="0070C0"/>
                </a:solidFill>
              </a:rPr>
              <a:t>Private Label</a:t>
            </a:r>
          </a:p>
        </p:txBody>
      </p:sp>
      <p:sp>
        <p:nvSpPr>
          <p:cNvPr id="32" name="TextBox 31">
            <a:extLst>
              <a:ext uri="{FF2B5EF4-FFF2-40B4-BE49-F238E27FC236}">
                <a16:creationId xmlns:a16="http://schemas.microsoft.com/office/drawing/2014/main" id="{3A7F5B25-F873-4202-A52C-B4F0DF30BCE3}"/>
              </a:ext>
            </a:extLst>
          </p:cNvPr>
          <p:cNvSpPr txBox="1"/>
          <p:nvPr/>
        </p:nvSpPr>
        <p:spPr>
          <a:xfrm flipH="1">
            <a:off x="2747467" y="1400675"/>
            <a:ext cx="1484973" cy="646331"/>
          </a:xfrm>
          <a:prstGeom prst="rect">
            <a:avLst/>
          </a:prstGeom>
          <a:noFill/>
          <a:ln w="38100">
            <a:solidFill>
              <a:schemeClr val="accent1"/>
            </a:solidFill>
          </a:ln>
        </p:spPr>
        <p:txBody>
          <a:bodyPr wrap="square" rtlCol="0">
            <a:spAutoFit/>
          </a:bodyPr>
          <a:lstStyle/>
          <a:p>
            <a:r>
              <a:rPr lang="en-US" b="1" dirty="0">
                <a:solidFill>
                  <a:srgbClr val="0070C0"/>
                </a:solidFill>
              </a:rPr>
              <a:t>Some Close Competitors</a:t>
            </a:r>
          </a:p>
        </p:txBody>
      </p:sp>
      <p:pic>
        <p:nvPicPr>
          <p:cNvPr id="33" name="Picture 32">
            <a:extLst>
              <a:ext uri="{FF2B5EF4-FFF2-40B4-BE49-F238E27FC236}">
                <a16:creationId xmlns:a16="http://schemas.microsoft.com/office/drawing/2014/main" id="{BA405C5A-A9C1-4504-AB63-775A4B0A32C7}"/>
              </a:ext>
            </a:extLst>
          </p:cNvPr>
          <p:cNvPicPr>
            <a:picLocks noChangeAspect="1"/>
          </p:cNvPicPr>
          <p:nvPr/>
        </p:nvPicPr>
        <p:blipFill>
          <a:blip r:embed="rId10"/>
          <a:stretch>
            <a:fillRect/>
          </a:stretch>
        </p:blipFill>
        <p:spPr>
          <a:xfrm>
            <a:off x="3396181" y="4086292"/>
            <a:ext cx="1371670" cy="1581231"/>
          </a:xfrm>
          <a:prstGeom prst="rect">
            <a:avLst/>
          </a:prstGeom>
        </p:spPr>
      </p:pic>
      <p:sp>
        <p:nvSpPr>
          <p:cNvPr id="37" name="Rectangle 36">
            <a:extLst>
              <a:ext uri="{FF2B5EF4-FFF2-40B4-BE49-F238E27FC236}">
                <a16:creationId xmlns:a16="http://schemas.microsoft.com/office/drawing/2014/main" id="{C5E65E05-03AC-4B47-816D-217ADC11FAA1}"/>
              </a:ext>
            </a:extLst>
          </p:cNvPr>
          <p:cNvSpPr/>
          <p:nvPr/>
        </p:nvSpPr>
        <p:spPr>
          <a:xfrm flipH="1">
            <a:off x="305363" y="2359302"/>
            <a:ext cx="1404701" cy="3477161"/>
          </a:xfrm>
          <a:prstGeom prst="rect">
            <a:avLst/>
          </a:prstGeom>
          <a:solidFill>
            <a:srgbClr val="5B9BD5">
              <a:alpha val="10196"/>
            </a:srgb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314C9EDF-47F9-4020-8849-58CBE91CABB8}"/>
              </a:ext>
            </a:extLst>
          </p:cNvPr>
          <p:cNvSpPr txBox="1"/>
          <p:nvPr/>
        </p:nvSpPr>
        <p:spPr>
          <a:xfrm flipH="1">
            <a:off x="400624" y="1517775"/>
            <a:ext cx="1484973" cy="646331"/>
          </a:xfrm>
          <a:prstGeom prst="rect">
            <a:avLst/>
          </a:prstGeom>
          <a:noFill/>
          <a:ln w="38100">
            <a:solidFill>
              <a:schemeClr val="accent1"/>
            </a:solidFill>
          </a:ln>
        </p:spPr>
        <p:txBody>
          <a:bodyPr wrap="square" rtlCol="0">
            <a:spAutoFit/>
          </a:bodyPr>
          <a:lstStyle/>
          <a:p>
            <a:r>
              <a:rPr lang="en-US" b="1" dirty="0">
                <a:solidFill>
                  <a:srgbClr val="0070C0"/>
                </a:solidFill>
              </a:rPr>
              <a:t>Merging Firms</a:t>
            </a:r>
          </a:p>
        </p:txBody>
      </p:sp>
      <p:pic>
        <p:nvPicPr>
          <p:cNvPr id="43" name="Picture 42">
            <a:extLst>
              <a:ext uri="{FF2B5EF4-FFF2-40B4-BE49-F238E27FC236}">
                <a16:creationId xmlns:a16="http://schemas.microsoft.com/office/drawing/2014/main" id="{96E455B9-0D15-4844-8A3A-ADC092C47C7F}"/>
              </a:ext>
            </a:extLst>
          </p:cNvPr>
          <p:cNvPicPr>
            <a:picLocks noChangeAspect="1"/>
          </p:cNvPicPr>
          <p:nvPr/>
        </p:nvPicPr>
        <p:blipFill>
          <a:blip r:embed="rId11"/>
          <a:stretch>
            <a:fillRect/>
          </a:stretch>
        </p:blipFill>
        <p:spPr>
          <a:xfrm>
            <a:off x="5172636" y="3914182"/>
            <a:ext cx="965250" cy="1682836"/>
          </a:xfrm>
          <a:prstGeom prst="rect">
            <a:avLst/>
          </a:prstGeom>
        </p:spPr>
      </p:pic>
      <p:pic>
        <p:nvPicPr>
          <p:cNvPr id="44" name="Picture 43">
            <a:extLst>
              <a:ext uri="{FF2B5EF4-FFF2-40B4-BE49-F238E27FC236}">
                <a16:creationId xmlns:a16="http://schemas.microsoft.com/office/drawing/2014/main" id="{520903AC-28DA-415C-B1A2-A20CF4E44DA9}"/>
              </a:ext>
            </a:extLst>
          </p:cNvPr>
          <p:cNvPicPr>
            <a:picLocks noChangeAspect="1"/>
          </p:cNvPicPr>
          <p:nvPr/>
        </p:nvPicPr>
        <p:blipFill>
          <a:blip r:embed="rId12"/>
          <a:stretch>
            <a:fillRect/>
          </a:stretch>
        </p:blipFill>
        <p:spPr>
          <a:xfrm>
            <a:off x="6276136" y="2325851"/>
            <a:ext cx="958899" cy="1632034"/>
          </a:xfrm>
          <a:prstGeom prst="rect">
            <a:avLst/>
          </a:prstGeom>
        </p:spPr>
      </p:pic>
      <p:pic>
        <p:nvPicPr>
          <p:cNvPr id="45" name="Picture 44">
            <a:extLst>
              <a:ext uri="{FF2B5EF4-FFF2-40B4-BE49-F238E27FC236}">
                <a16:creationId xmlns:a16="http://schemas.microsoft.com/office/drawing/2014/main" id="{44360F16-D141-4CE0-85FA-0275C61DAC48}"/>
              </a:ext>
            </a:extLst>
          </p:cNvPr>
          <p:cNvPicPr>
            <a:picLocks noChangeAspect="1"/>
          </p:cNvPicPr>
          <p:nvPr/>
        </p:nvPicPr>
        <p:blipFill>
          <a:blip r:embed="rId13"/>
          <a:stretch>
            <a:fillRect/>
          </a:stretch>
        </p:blipFill>
        <p:spPr>
          <a:xfrm>
            <a:off x="8276281" y="4067503"/>
            <a:ext cx="1125473" cy="1524078"/>
          </a:xfrm>
          <a:prstGeom prst="rect">
            <a:avLst/>
          </a:prstGeom>
        </p:spPr>
      </p:pic>
      <p:pic>
        <p:nvPicPr>
          <p:cNvPr id="46" name="Picture 45">
            <a:extLst>
              <a:ext uri="{FF2B5EF4-FFF2-40B4-BE49-F238E27FC236}">
                <a16:creationId xmlns:a16="http://schemas.microsoft.com/office/drawing/2014/main" id="{4D60DFA7-03A4-4074-8D9C-5110D400BD29}"/>
              </a:ext>
            </a:extLst>
          </p:cNvPr>
          <p:cNvPicPr>
            <a:picLocks noChangeAspect="1"/>
          </p:cNvPicPr>
          <p:nvPr/>
        </p:nvPicPr>
        <p:blipFill>
          <a:blip r:embed="rId14"/>
          <a:stretch>
            <a:fillRect/>
          </a:stretch>
        </p:blipFill>
        <p:spPr>
          <a:xfrm>
            <a:off x="5324107" y="2325851"/>
            <a:ext cx="901746" cy="1524078"/>
          </a:xfrm>
          <a:prstGeom prst="rect">
            <a:avLst/>
          </a:prstGeom>
        </p:spPr>
      </p:pic>
      <p:sp>
        <p:nvSpPr>
          <p:cNvPr id="48" name="TextBox 47">
            <a:extLst>
              <a:ext uri="{FF2B5EF4-FFF2-40B4-BE49-F238E27FC236}">
                <a16:creationId xmlns:a16="http://schemas.microsoft.com/office/drawing/2014/main" id="{F4C06709-2815-4C14-80A1-124B96D86380}"/>
              </a:ext>
            </a:extLst>
          </p:cNvPr>
          <p:cNvSpPr txBox="1"/>
          <p:nvPr/>
        </p:nvSpPr>
        <p:spPr>
          <a:xfrm flipH="1">
            <a:off x="5544961" y="1472737"/>
            <a:ext cx="1484973" cy="646331"/>
          </a:xfrm>
          <a:prstGeom prst="rect">
            <a:avLst/>
          </a:prstGeom>
          <a:noFill/>
          <a:ln w="38100">
            <a:solidFill>
              <a:schemeClr val="accent1"/>
            </a:solidFill>
          </a:ln>
        </p:spPr>
        <p:txBody>
          <a:bodyPr wrap="square" rtlCol="0">
            <a:spAutoFit/>
          </a:bodyPr>
          <a:lstStyle/>
          <a:p>
            <a:r>
              <a:rPr lang="en-US" b="1" dirty="0">
                <a:solidFill>
                  <a:srgbClr val="0070C0"/>
                </a:solidFill>
              </a:rPr>
              <a:t>Cereal Mkt Leaders</a:t>
            </a:r>
          </a:p>
        </p:txBody>
      </p:sp>
      <p:sp>
        <p:nvSpPr>
          <p:cNvPr id="50" name="Rectangle 49">
            <a:extLst>
              <a:ext uri="{FF2B5EF4-FFF2-40B4-BE49-F238E27FC236}">
                <a16:creationId xmlns:a16="http://schemas.microsoft.com/office/drawing/2014/main" id="{99D7336C-1EC3-4919-9EAA-DAD3449B1914}"/>
              </a:ext>
            </a:extLst>
          </p:cNvPr>
          <p:cNvSpPr/>
          <p:nvPr/>
        </p:nvSpPr>
        <p:spPr>
          <a:xfrm flipH="1">
            <a:off x="8033540" y="2128956"/>
            <a:ext cx="1930111" cy="3529950"/>
          </a:xfrm>
          <a:prstGeom prst="rect">
            <a:avLst/>
          </a:prstGeom>
          <a:solidFill>
            <a:srgbClr val="5B9BD5">
              <a:alpha val="10196"/>
            </a:srgb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a:extLst>
              <a:ext uri="{FF2B5EF4-FFF2-40B4-BE49-F238E27FC236}">
                <a16:creationId xmlns:a16="http://schemas.microsoft.com/office/drawing/2014/main" id="{85588B14-BCE6-4933-A09B-D8D4EAD1A8D5}"/>
              </a:ext>
            </a:extLst>
          </p:cNvPr>
          <p:cNvSpPr/>
          <p:nvPr/>
        </p:nvSpPr>
        <p:spPr>
          <a:xfrm flipH="1">
            <a:off x="2162263" y="2311226"/>
            <a:ext cx="2650415" cy="4495392"/>
          </a:xfrm>
          <a:prstGeom prst="rect">
            <a:avLst/>
          </a:prstGeom>
          <a:solidFill>
            <a:srgbClr val="5B9BD5">
              <a:alpha val="10196"/>
            </a:srgb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pic>
        <p:nvPicPr>
          <p:cNvPr id="53" name="Picture 52">
            <a:extLst>
              <a:ext uri="{FF2B5EF4-FFF2-40B4-BE49-F238E27FC236}">
                <a16:creationId xmlns:a16="http://schemas.microsoft.com/office/drawing/2014/main" id="{3E8BF2B4-161D-4648-80A1-D3873F581DA8}"/>
              </a:ext>
            </a:extLst>
          </p:cNvPr>
          <p:cNvPicPr>
            <a:picLocks noChangeAspect="1"/>
          </p:cNvPicPr>
          <p:nvPr/>
        </p:nvPicPr>
        <p:blipFill>
          <a:blip r:embed="rId15"/>
          <a:stretch>
            <a:fillRect/>
          </a:stretch>
        </p:blipFill>
        <p:spPr>
          <a:xfrm>
            <a:off x="6247065" y="3925458"/>
            <a:ext cx="935006" cy="1397135"/>
          </a:xfrm>
          <a:prstGeom prst="rect">
            <a:avLst/>
          </a:prstGeom>
        </p:spPr>
      </p:pic>
      <p:sp>
        <p:nvSpPr>
          <p:cNvPr id="3" name="Rectangle 2">
            <a:extLst>
              <a:ext uri="{FF2B5EF4-FFF2-40B4-BE49-F238E27FC236}">
                <a16:creationId xmlns:a16="http://schemas.microsoft.com/office/drawing/2014/main" id="{B6EB2087-121D-446A-9357-50D3F87B6812}"/>
              </a:ext>
            </a:extLst>
          </p:cNvPr>
          <p:cNvSpPr/>
          <p:nvPr/>
        </p:nvSpPr>
        <p:spPr>
          <a:xfrm flipH="1">
            <a:off x="5032589" y="2311226"/>
            <a:ext cx="2650415" cy="3529950"/>
          </a:xfrm>
          <a:prstGeom prst="rect">
            <a:avLst/>
          </a:prstGeom>
          <a:solidFill>
            <a:srgbClr val="5B9BD5">
              <a:alpha val="10196"/>
            </a:srgb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777388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AF1D0A4-B77D-4C7C-B35D-84B57748110B}"/>
              </a:ext>
            </a:extLst>
          </p:cNvPr>
          <p:cNvSpPr>
            <a:spLocks noGrp="1"/>
          </p:cNvSpPr>
          <p:nvPr>
            <p:ph type="title"/>
          </p:nvPr>
        </p:nvSpPr>
        <p:spPr>
          <a:xfrm>
            <a:off x="561976" y="-407194"/>
            <a:ext cx="10515600" cy="1325563"/>
          </a:xfrm>
        </p:spPr>
        <p:txBody>
          <a:bodyPr/>
          <a:lstStyle/>
          <a:p>
            <a:r>
              <a:rPr lang="en-US" i="1" dirty="0"/>
              <a:t>Kraft </a:t>
            </a:r>
            <a:r>
              <a:rPr lang="en-US" dirty="0"/>
              <a:t>(1995) Cereals Case – Evidence </a:t>
            </a:r>
            <a:r>
              <a:rPr lang="en-US" sz="2000" i="1" dirty="0">
                <a:solidFill>
                  <a:srgbClr val="00B0F0"/>
                </a:solidFill>
              </a:rPr>
              <a:t>(pp. 826-827)</a:t>
            </a:r>
            <a:endParaRPr lang="en-US" i="1" dirty="0">
              <a:solidFill>
                <a:srgbClr val="00B0F0"/>
              </a:solidFill>
            </a:endParaRPr>
          </a:p>
        </p:txBody>
      </p:sp>
      <p:sp>
        <p:nvSpPr>
          <p:cNvPr id="6" name="Content Placeholder 5">
            <a:extLst>
              <a:ext uri="{FF2B5EF4-FFF2-40B4-BE49-F238E27FC236}">
                <a16:creationId xmlns:a16="http://schemas.microsoft.com/office/drawing/2014/main" id="{D2700BFD-C2A9-43A3-BA9A-7AC4D8CCF922}"/>
              </a:ext>
            </a:extLst>
          </p:cNvPr>
          <p:cNvSpPr>
            <a:spLocks noGrp="1"/>
          </p:cNvSpPr>
          <p:nvPr>
            <p:ph idx="1"/>
          </p:nvPr>
        </p:nvSpPr>
        <p:spPr>
          <a:xfrm>
            <a:off x="238126" y="667544"/>
            <a:ext cx="9496424" cy="6190456"/>
          </a:xfrm>
        </p:spPr>
        <p:txBody>
          <a:bodyPr>
            <a:normAutofit lnSpcReduction="10000"/>
          </a:bodyPr>
          <a:lstStyle/>
          <a:p>
            <a:pPr marL="0" indent="0">
              <a:buNone/>
            </a:pPr>
            <a:r>
              <a:rPr lang="en-US" sz="1600" b="1" dirty="0">
                <a:solidFill>
                  <a:srgbClr val="C00000"/>
                </a:solidFill>
              </a:rPr>
              <a:t>Conclusion: “Grape Nuts and Nabisco Shredded Wheat compete with many other products and </a:t>
            </a:r>
            <a:br>
              <a:rPr lang="en-US" sz="1600" b="1" dirty="0">
                <a:solidFill>
                  <a:srgbClr val="C00000"/>
                </a:solidFill>
              </a:rPr>
            </a:br>
            <a:r>
              <a:rPr lang="en-US" sz="1600" b="1" dirty="0">
                <a:solidFill>
                  <a:srgbClr val="C00000"/>
                </a:solidFill>
                <a:highlight>
                  <a:srgbClr val="FFFF00"/>
                </a:highlight>
              </a:rPr>
              <a:t>are not the first and second choices of a significant number of consumers</a:t>
            </a:r>
            <a:r>
              <a:rPr lang="en-US" sz="1600" b="1" dirty="0">
                <a:solidFill>
                  <a:srgbClr val="C00000"/>
                </a:solidFill>
              </a:rPr>
              <a:t>.”</a:t>
            </a:r>
          </a:p>
          <a:p>
            <a:pPr marL="0" indent="0">
              <a:buNone/>
            </a:pPr>
            <a:r>
              <a:rPr lang="en-US" sz="1600" dirty="0"/>
              <a:t>At least five different types of evidence were analyzed.</a:t>
            </a:r>
          </a:p>
          <a:p>
            <a:r>
              <a:rPr lang="en-US" sz="1600" dirty="0"/>
              <a:t>Extent to which the two brands had </a:t>
            </a:r>
            <a:r>
              <a:rPr lang="en-US" sz="1600" dirty="0">
                <a:solidFill>
                  <a:srgbClr val="C00000"/>
                </a:solidFill>
              </a:rPr>
              <a:t>similar physical characteristics and images</a:t>
            </a:r>
            <a:r>
              <a:rPr lang="en-US" sz="1600" dirty="0"/>
              <a:t>. </a:t>
            </a:r>
          </a:p>
          <a:p>
            <a:pPr lvl="1"/>
            <a:r>
              <a:rPr lang="en-US" sz="1400" dirty="0">
                <a:solidFill>
                  <a:srgbClr val="0070C0"/>
                </a:solidFill>
              </a:rPr>
              <a:t>Grape Nuts and Nabisco Shredded Wheat differed in physical characteristics and that the two brands emphasized different attributes in their advertising. Grape Nuts was marketed first as “healthy” and later as “energy sustaining;” </a:t>
            </a:r>
          </a:p>
          <a:p>
            <a:pPr lvl="1"/>
            <a:r>
              <a:rPr lang="en-US" sz="1400" dirty="0">
                <a:solidFill>
                  <a:srgbClr val="0070C0"/>
                </a:solidFill>
              </a:rPr>
              <a:t>Nabisco Shredded Wheat was marketed as “pure,” with no added sugar or salt. Many other cereal brands were also promoted as healthy, plain cereals, such as Corn Flakes, Cheerios, Chex, Special K, Total, and Rice Krispies.</a:t>
            </a:r>
          </a:p>
          <a:p>
            <a:r>
              <a:rPr lang="en-US" sz="1600" dirty="0">
                <a:solidFill>
                  <a:srgbClr val="C00000"/>
                </a:solidFill>
              </a:rPr>
              <a:t>Customer testimony about the extent of buyer substitution between the brands</a:t>
            </a:r>
            <a:r>
              <a:rPr lang="en-US" sz="1600" dirty="0"/>
              <a:t>. </a:t>
            </a:r>
          </a:p>
          <a:p>
            <a:pPr lvl="1"/>
            <a:r>
              <a:rPr lang="en-US" sz="1400" dirty="0"/>
              <a:t>Executives of two large grocery retailers testified that they did not consider Grape Nuts and Nabisco Shredded Wheat to be particularly close competitors, and that they set the retail price for the two brands independently.</a:t>
            </a:r>
          </a:p>
          <a:p>
            <a:r>
              <a:rPr lang="en-US" sz="1600" dirty="0">
                <a:solidFill>
                  <a:srgbClr val="C00000"/>
                </a:solidFill>
              </a:rPr>
              <a:t>Marketing survey data </a:t>
            </a:r>
            <a:r>
              <a:rPr lang="en-US" sz="1600" dirty="0"/>
              <a:t>about the characteristics of each brand’s customers. </a:t>
            </a:r>
          </a:p>
          <a:p>
            <a:pPr lvl="1"/>
            <a:r>
              <a:rPr lang="en-US" sz="1400" dirty="0"/>
              <a:t>Grape Nuts consumers tended to be “upscale,” younger, and more educated, while Nabisco Shredded Wheat consumers tended to be “downscale,” older, and less educated.</a:t>
            </a:r>
          </a:p>
          <a:p>
            <a:r>
              <a:rPr lang="en-US" sz="1600" dirty="0"/>
              <a:t>Extent to which </a:t>
            </a:r>
            <a:r>
              <a:rPr lang="en-US" sz="1600" dirty="0">
                <a:solidFill>
                  <a:srgbClr val="C00000"/>
                </a:solidFill>
              </a:rPr>
              <a:t>the merging firms monitored and responded to key marketing decisions </a:t>
            </a:r>
            <a:r>
              <a:rPr lang="en-US" sz="1600" dirty="0"/>
              <a:t>of each other. </a:t>
            </a:r>
          </a:p>
          <a:p>
            <a:pPr lvl="1"/>
            <a:r>
              <a:rPr lang="en-US" sz="1400" dirty="0"/>
              <a:t>Some Post documents indicated that the two brands were viewed as at or near the top of each other’s list of most direct competitors. </a:t>
            </a:r>
          </a:p>
          <a:p>
            <a:pPr lvl="1"/>
            <a:r>
              <a:rPr lang="en-US" sz="1400" dirty="0"/>
              <a:t>But evidence also showed that Post generally looked to Kellogg products, not Shredded Wheat, as a pricing benchmark for Grape Nuts </a:t>
            </a:r>
          </a:p>
          <a:p>
            <a:pPr lvl="1"/>
            <a:r>
              <a:rPr lang="en-US" sz="1400" dirty="0"/>
              <a:t>Evidence did not support plaintiff’s assertion that Post tracked Nabisco Shredded Wheat’s pricing, advertising, and promotional activities to determine expenditures for Grape Nuts.</a:t>
            </a:r>
          </a:p>
          <a:p>
            <a:r>
              <a:rPr lang="en-US" sz="1600" dirty="0">
                <a:solidFill>
                  <a:srgbClr val="C00000"/>
                </a:solidFill>
              </a:rPr>
              <a:t>Econometric study of buyer demand </a:t>
            </a:r>
            <a:r>
              <a:rPr lang="en-US" sz="1600" dirty="0"/>
              <a:t>conducted by defendant’s expert economist. </a:t>
            </a:r>
          </a:p>
          <a:p>
            <a:pPr lvl="1"/>
            <a:r>
              <a:rPr lang="en-US" sz="1400" dirty="0">
                <a:solidFill>
                  <a:srgbClr val="C00000"/>
                </a:solidFill>
              </a:rPr>
              <a:t>Low cross-price elasticities of demand between Grape Nuts and Nabisco Shredded Wheat</a:t>
            </a:r>
            <a:r>
              <a:rPr lang="en-US" sz="1400" dirty="0"/>
              <a:t>, </a:t>
            </a:r>
          </a:p>
          <a:p>
            <a:pPr lvl="1"/>
            <a:r>
              <a:rPr lang="en-US" sz="1400" dirty="0">
                <a:solidFill>
                  <a:srgbClr val="0070C0"/>
                </a:solidFill>
              </a:rPr>
              <a:t>Cross-price elasticities of demand </a:t>
            </a:r>
            <a:r>
              <a:rPr lang="en-US" sz="1400" dirty="0"/>
              <a:t>were higher between Grape Nuts and a number of other cereals, including Cheerios, Kellogg’s Raisin Bran, Kellogg’s Frosted Mini-Wheats, the Kellogg’s Nutri-Grain line, and Ralston Chex</a:t>
            </a:r>
          </a:p>
        </p:txBody>
      </p:sp>
      <p:sp>
        <p:nvSpPr>
          <p:cNvPr id="4" name="Slide Number Placeholder 3">
            <a:extLst>
              <a:ext uri="{FF2B5EF4-FFF2-40B4-BE49-F238E27FC236}">
                <a16:creationId xmlns:a16="http://schemas.microsoft.com/office/drawing/2014/main" id="{CFE5EA54-A192-4BD4-9665-6543370903EB}"/>
              </a:ext>
            </a:extLst>
          </p:cNvPr>
          <p:cNvSpPr>
            <a:spLocks noGrp="1"/>
          </p:cNvSpPr>
          <p:nvPr>
            <p:ph type="sldNum" sz="quarter" idx="12"/>
          </p:nvPr>
        </p:nvSpPr>
        <p:spPr/>
        <p:txBody>
          <a:bodyPr/>
          <a:lstStyle/>
          <a:p>
            <a:fld id="{A3FA0A93-60EE-4E9D-852F-604094E61050}" type="slidenum">
              <a:rPr lang="en-US" smtClean="0"/>
              <a:t>9</a:t>
            </a:fld>
            <a:endParaRPr lang="en-US"/>
          </a:p>
        </p:txBody>
      </p:sp>
      <p:sp>
        <p:nvSpPr>
          <p:cNvPr id="7" name="TextBox 6">
            <a:extLst>
              <a:ext uri="{FF2B5EF4-FFF2-40B4-BE49-F238E27FC236}">
                <a16:creationId xmlns:a16="http://schemas.microsoft.com/office/drawing/2014/main" id="{8CB25077-2040-46F9-9D26-CB1DDA398C9C}"/>
              </a:ext>
            </a:extLst>
          </p:cNvPr>
          <p:cNvSpPr txBox="1"/>
          <p:nvPr/>
        </p:nvSpPr>
        <p:spPr>
          <a:xfrm>
            <a:off x="9285792" y="841083"/>
            <a:ext cx="2344232" cy="646331"/>
          </a:xfrm>
          <a:prstGeom prst="rect">
            <a:avLst/>
          </a:prstGeom>
          <a:noFill/>
          <a:ln w="38100">
            <a:solidFill>
              <a:srgbClr val="0070C0"/>
            </a:solidFill>
          </a:ln>
        </p:spPr>
        <p:txBody>
          <a:bodyPr wrap="square" rtlCol="0">
            <a:spAutoFit/>
          </a:bodyPr>
          <a:lstStyle/>
          <a:p>
            <a:r>
              <a:rPr lang="en-US" b="1" i="1" dirty="0">
                <a:solidFill>
                  <a:srgbClr val="0070C0"/>
                </a:solidFill>
              </a:rPr>
              <a:t>Cereals have different “mouth feel.”</a:t>
            </a:r>
          </a:p>
        </p:txBody>
      </p:sp>
      <p:cxnSp>
        <p:nvCxnSpPr>
          <p:cNvPr id="8" name="Straight Arrow Connector 7">
            <a:extLst>
              <a:ext uri="{FF2B5EF4-FFF2-40B4-BE49-F238E27FC236}">
                <a16:creationId xmlns:a16="http://schemas.microsoft.com/office/drawing/2014/main" id="{EB966948-B621-4F24-B1A5-1FE923353039}"/>
              </a:ext>
            </a:extLst>
          </p:cNvPr>
          <p:cNvCxnSpPr>
            <a:cxnSpLocks/>
          </p:cNvCxnSpPr>
          <p:nvPr/>
        </p:nvCxnSpPr>
        <p:spPr>
          <a:xfrm flipH="1">
            <a:off x="8315889" y="1425115"/>
            <a:ext cx="813424" cy="1743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64356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17368</TotalTime>
  <Words>7481</Words>
  <Application>Microsoft Office PowerPoint</Application>
  <PresentationFormat>Widescreen</PresentationFormat>
  <Paragraphs>687</Paragraphs>
  <Slides>55</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55</vt:i4>
      </vt:variant>
    </vt:vector>
  </HeadingPairs>
  <TitlesOfParts>
    <vt:vector size="60" baseType="lpstr">
      <vt:lpstr>Arial</vt:lpstr>
      <vt:lpstr>Calibri</vt:lpstr>
      <vt:lpstr>Tahoma</vt:lpstr>
      <vt:lpstr>Times New Roman</vt:lpstr>
      <vt:lpstr>Office Theme</vt:lpstr>
      <vt:lpstr>    Topic 12  Unilateral Effects Merger Analysis   Professor Steven Salop Antitrust Econ &amp; Law Fall 2021    </vt:lpstr>
      <vt:lpstr>Anticompetitive Effects of Mergers – Three Types</vt:lpstr>
      <vt:lpstr>PowerPoint Presentation</vt:lpstr>
      <vt:lpstr>Unilateral Effects vs Coordinated Effects:  Technical Distinction</vt:lpstr>
      <vt:lpstr>Unilateral Effects: Introduction</vt:lpstr>
      <vt:lpstr>PowerPoint Presentation</vt:lpstr>
      <vt:lpstr>Kraft (1995): A First (but unsuccessful) Unilateral Effects Case  Merger of Post and Nabisco Cereals  “Grape Nuts” &amp; “Shredded Wheat” Brands</vt:lpstr>
      <vt:lpstr>Differentiated Cereals: Grain, Shape (“Mouth-Feel”), Sugar, Flavors, “Positioning,” Organic, Price </vt:lpstr>
      <vt:lpstr>Kraft (1995) Cereals Case – Evidence (pp. 826-827)</vt:lpstr>
      <vt:lpstr>The First Successful Unilateral Effects Case:  Staples (1997) (p. 779)</vt:lpstr>
      <vt:lpstr>Staples Unilateral Effects and Market Definition Evidence</vt:lpstr>
      <vt:lpstr>Staples Pricing Evidence</vt:lpstr>
      <vt:lpstr>Merger “Price Effects” (p. 783, footnote 14) </vt:lpstr>
      <vt:lpstr>What Do We Mean by Claim that Merger Will Raise Prices?</vt:lpstr>
      <vt:lpstr>HMGs Analysis</vt:lpstr>
      <vt:lpstr>Unilateral Incentive to Raise Prices (HMGs § 6.1):  Basic Economics </vt:lpstr>
      <vt:lpstr>PowerPoint Presentation</vt:lpstr>
      <vt:lpstr>The “Value of Diverted Sales” (VDS)</vt:lpstr>
      <vt:lpstr>Economic Background Sidebar  Diagrammatic Analysis of Profit-Maximization for a Single Firm and Unilateral Effects </vt:lpstr>
      <vt:lpstr> Figure 1: Pre-Merger Profit-Maximization Outcome for Firm-1 is shown as Price = $200 </vt:lpstr>
      <vt:lpstr>We next show  the calculation of the profitability of price increases, beginning at the perfectly competitive price of $110  (price = marginal cost + $110)</vt:lpstr>
      <vt:lpstr>Figure 2: Firm’s Profit from Increasing Price to $120 (Above the Competitive Level) </vt:lpstr>
      <vt:lpstr>Figure 3: Increased Profit From Increasing Price From $120 to $140</vt:lpstr>
      <vt:lpstr>At some point, further price increases will reduce profits.  This will determine the profit-maximizing price.</vt:lpstr>
      <vt:lpstr>PowerPoint Presentation</vt:lpstr>
      <vt:lpstr>PowerPoint Presentation</vt:lpstr>
      <vt:lpstr> Figure 6: The Loss is Small Because the Region Near the  Top of the Hill is Relatively “Flat” (Maximum Profits) </vt:lpstr>
      <vt:lpstr>                            Suppose now that this Firm-1 merges with Firm-2.   How will the profitability of Firm-1’s price increases change?  Answer: The merger increases profitability   Why?  Because some of the customers lost by Firm-1 will “divert” to Firm-2,  which allows “recapture” of the profits had earned on those customers.</vt:lpstr>
      <vt:lpstr>PowerPoint Presentation</vt:lpstr>
      <vt:lpstr>Profit-Maximization Economics &amp; the Value of Diverted Sales:                  The Merger of Crunchies &amp; Fruities (pp. 829-32)    </vt:lpstr>
      <vt:lpstr>Crunchies Pre-Merger Profit-Maximization</vt:lpstr>
      <vt:lpstr>Crunchies Standalone Profit-Maximization  Note: Unlike the earlier Econ Sidebar in this deck, this example is simplified to have identical profits after the price increase, I.e., Gains = Losses exactly</vt:lpstr>
      <vt:lpstr>The Merger of Crunchies &amp; Fruities</vt:lpstr>
      <vt:lpstr>The “Value of Diverted Sales”</vt:lpstr>
      <vt:lpstr>“Scoring” Upward Pricing pressure With the GUPPI  (Gross Upward Pricing pressure Index)</vt:lpstr>
      <vt:lpstr>GUPPIs vs VDS</vt:lpstr>
      <vt:lpstr>Calculating the GUPPI</vt:lpstr>
      <vt:lpstr>Application to Whole Foods/Wild Oats Merger</vt:lpstr>
      <vt:lpstr>Some GUPPI Properties</vt:lpstr>
      <vt:lpstr>GUPPIs vs HHIs as an Initial “Screen” For Unilateral Effects</vt:lpstr>
      <vt:lpstr>Why 10%?  GUPPIs and Market Definition</vt:lpstr>
      <vt:lpstr>Gauging DRs and GUPPIs: Evidence Checklist</vt:lpstr>
      <vt:lpstr>What “Quantifications” Come After the Simple GUPPIs?</vt:lpstr>
      <vt:lpstr>The Role of “Powerful Buyers” in Mitigating or Preventing Unilateral Effects</vt:lpstr>
      <vt:lpstr>What If Products Are Not Differentiated  Consumer Products Like Cereals? </vt:lpstr>
      <vt:lpstr>                Application to Bid &amp; Negotiation Markets</vt:lpstr>
      <vt:lpstr>Application to Bid and Negotiation Markets</vt:lpstr>
      <vt:lpstr>Diversion Ratio Evidence in Bid/Negotiation  Markets</vt:lpstr>
      <vt:lpstr>Summary: Unilateral Effects Checklist </vt:lpstr>
      <vt:lpstr>Horizontal Mergers That Create Unilateral Buyer Power Over Input Suppliers: Procompetitive or Anticompetitive?</vt:lpstr>
      <vt:lpstr>Mergers Can Create Buyer-Side Power</vt:lpstr>
      <vt:lpstr>Anticompetitive Buyer-Side Power (“Monopsony”) (p.773)</vt:lpstr>
      <vt:lpstr>2010 HMGs: Buyer Side Mergers (HMGs § 12)</vt:lpstr>
      <vt:lpstr>Looking Forward to Topic 13:  Coordinated Effects</vt:lpstr>
      <vt:lpstr>Unilateral vs Coordinated Effects:</vt:lpstr>
    </vt:vector>
  </TitlesOfParts>
  <Company>HU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Merger Slides</dc:title>
  <dc:creator>ssalop@gmail.com</dc:creator>
  <cp:lastModifiedBy>Steve Salop</cp:lastModifiedBy>
  <cp:revision>638</cp:revision>
  <dcterms:created xsi:type="dcterms:W3CDTF">2018-03-27T13:21:55Z</dcterms:created>
  <dcterms:modified xsi:type="dcterms:W3CDTF">2023-04-30T18:56:21Z</dcterms:modified>
</cp:coreProperties>
</file>